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2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3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4.xml" ContentType="application/vnd.openxmlformats-officedocument.presentationml.tags+xml"/>
  <Override PartName="/ppt/notesSlides/notesSlide24.xml" ContentType="application/vnd.openxmlformats-officedocument.presentationml.notesSlide+xml"/>
  <Override PartName="/ppt/tags/tag5.xml" ContentType="application/vnd.openxmlformats-officedocument.presentationml.tags+xml"/>
  <Override PartName="/ppt/notesSlides/notesSlide25.xml" ContentType="application/vnd.openxmlformats-officedocument.presentationml.notesSlide+xml"/>
  <Override PartName="/ppt/tags/tag6.xml" ContentType="application/vnd.openxmlformats-officedocument.presentationml.tags+xml"/>
  <Override PartName="/ppt/notesSlides/notesSlide26.xml" ContentType="application/vnd.openxmlformats-officedocument.presentationml.notesSlide+xml"/>
  <Override PartName="/ppt/tags/tag7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tags/tag8.xml" ContentType="application/vnd.openxmlformats-officedocument.presentationml.tags+xml"/>
  <Override PartName="/ppt/notesSlides/notesSlide29.xml" ContentType="application/vnd.openxmlformats-officedocument.presentationml.notesSlide+xml"/>
  <Override PartName="/ppt/tags/tag9.xml" ContentType="application/vnd.openxmlformats-officedocument.presentationml.tags+xml"/>
  <Override PartName="/ppt/notesSlides/notesSlide30.xml" ContentType="application/vnd.openxmlformats-officedocument.presentationml.notesSlide+xml"/>
  <Override PartName="/ppt/tags/tag10.xml" ContentType="application/vnd.openxmlformats-officedocument.presentationml.tags+xml"/>
  <Override PartName="/ppt/notesSlides/notesSlide31.xml" ContentType="application/vnd.openxmlformats-officedocument.presentationml.notesSlide+xml"/>
  <Override PartName="/ppt/tags/tag11.xml" ContentType="application/vnd.openxmlformats-officedocument.presentationml.tag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tags/tag12.xml" ContentType="application/vnd.openxmlformats-officedocument.presentationml.tags+xml"/>
  <Override PartName="/ppt/notesSlides/notesSlide36.xml" ContentType="application/vnd.openxmlformats-officedocument.presentationml.notesSlide+xml"/>
  <Override PartName="/ppt/tags/tag13.xml" ContentType="application/vnd.openxmlformats-officedocument.presentationml.tags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057" r:id="rId1"/>
  </p:sldMasterIdLst>
  <p:notesMasterIdLst>
    <p:notesMasterId r:id="rId44"/>
  </p:notesMasterIdLst>
  <p:handoutMasterIdLst>
    <p:handoutMasterId r:id="rId45"/>
  </p:handoutMasterIdLst>
  <p:sldIdLst>
    <p:sldId id="256" r:id="rId2"/>
    <p:sldId id="260" r:id="rId3"/>
    <p:sldId id="334" r:id="rId4"/>
    <p:sldId id="304" r:id="rId5"/>
    <p:sldId id="316" r:id="rId6"/>
    <p:sldId id="346" r:id="rId7"/>
    <p:sldId id="317" r:id="rId8"/>
    <p:sldId id="296" r:id="rId9"/>
    <p:sldId id="340" r:id="rId10"/>
    <p:sldId id="358" r:id="rId11"/>
    <p:sldId id="341" r:id="rId12"/>
    <p:sldId id="342" r:id="rId13"/>
    <p:sldId id="325" r:id="rId14"/>
    <p:sldId id="267" r:id="rId15"/>
    <p:sldId id="343" r:id="rId16"/>
    <p:sldId id="268" r:id="rId17"/>
    <p:sldId id="320" r:id="rId18"/>
    <p:sldId id="345" r:id="rId19"/>
    <p:sldId id="275" r:id="rId20"/>
    <p:sldId id="357" r:id="rId21"/>
    <p:sldId id="348" r:id="rId22"/>
    <p:sldId id="347" r:id="rId23"/>
    <p:sldId id="349" r:id="rId24"/>
    <p:sldId id="283" r:id="rId25"/>
    <p:sldId id="321" r:id="rId26"/>
    <p:sldId id="350" r:id="rId27"/>
    <p:sldId id="311" r:id="rId28"/>
    <p:sldId id="351" r:id="rId29"/>
    <p:sldId id="274" r:id="rId30"/>
    <p:sldId id="352" r:id="rId31"/>
    <p:sldId id="353" r:id="rId32"/>
    <p:sldId id="354" r:id="rId33"/>
    <p:sldId id="355" r:id="rId34"/>
    <p:sldId id="285" r:id="rId35"/>
    <p:sldId id="336" r:id="rId36"/>
    <p:sldId id="337" r:id="rId37"/>
    <p:sldId id="338" r:id="rId38"/>
    <p:sldId id="332" r:id="rId39"/>
    <p:sldId id="333" r:id="rId40"/>
    <p:sldId id="356" r:id="rId41"/>
    <p:sldId id="287" r:id="rId42"/>
    <p:sldId id="290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405015"/>
    <a:srgbClr val="6684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65" autoAdjust="0"/>
    <p:restoredTop sz="94618" autoAdjust="0"/>
  </p:normalViewPr>
  <p:slideViewPr>
    <p:cSldViewPr snapToGrid="0" snapToObjects="1">
      <p:cViewPr>
        <p:scale>
          <a:sx n="90" d="100"/>
          <a:sy n="90" d="100"/>
        </p:scale>
        <p:origin x="-536" y="-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3" d="100"/>
        <a:sy n="193" d="100"/>
      </p:scale>
      <p:origin x="0" y="0"/>
    </p:cViewPr>
  </p:sorterViewPr>
  <p:notesViewPr>
    <p:cSldViewPr snapToGrid="0" snapToObjects="1">
      <p:cViewPr varScale="1">
        <p:scale>
          <a:sx n="145" d="100"/>
          <a:sy n="145" d="100"/>
        </p:scale>
        <p:origin x="-3304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interSettings" Target="printerSettings/printerSettings1.bin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5F65A-B334-DF4D-9F32-6F7F2AA09150}" type="datetime1">
              <a:rPr lang="en-US" smtClean="0"/>
              <a:t>3/18/12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2F9041-0732-6A4D-9FC4-A377173773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535647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D3166-DF3C-204B-9BD9-5E3FD2E2703F}" type="datetime1">
              <a:rPr lang="en-US" smtClean="0"/>
              <a:t>3/18/12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B57212-76E5-6B49-B6BF-EBBDA4FCC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09636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90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2972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702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845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3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377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377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8523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267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0263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923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776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3465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1139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0490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955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94602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2845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353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126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4569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57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54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579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579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579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160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1667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6250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264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264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8923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39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53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975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40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9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41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83933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42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578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1955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15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963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B57212-76E5-6B49-B6BF-EBBDA4FCCEB0}" type="slidenum">
              <a:rPr lang="en-US" smtClean="0"/>
              <a:t>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757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SElogo2text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241" y="5319895"/>
            <a:ext cx="1409700" cy="1422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53097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19314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DD4DD-5F7A-814D-BF03-DC3E1F369E3A}" type="datetime4">
              <a:rPr lang="en-US" smtClean="0"/>
              <a:t>March 18, 2012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 dirty="0"/>
          </a:p>
        </p:txBody>
      </p:sp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012" y="5704786"/>
            <a:ext cx="2904066" cy="810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719060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2D06D-C9B8-164D-8F69-8A928C921A9F}" type="datetime4">
              <a:rPr lang="en-US" smtClean="0"/>
              <a:t>March 18, 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06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02C6F-E571-C64A-A83C-8647F03828BA}" type="datetime4">
              <a:rPr lang="en-US" smtClean="0"/>
              <a:t>March 18, 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328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60F1-E3E6-4B4B-82CD-361F1E22878B}" type="datetime4">
              <a:rPr lang="en-US" smtClean="0"/>
              <a:t>March 18, 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54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693D9-0DDA-3B46-B002-8795E324E3BC}" type="datetime4">
              <a:rPr lang="en-US" smtClean="0"/>
              <a:t>March 18, 2012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55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9908C-76B0-4C41-9B98-BF1907B90FBB}" type="datetime4">
              <a:rPr lang="en-US" smtClean="0"/>
              <a:t>March 18, 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5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2EEB-B2F8-EC4C-BC43-806B6FB16C4D}" type="datetime4">
              <a:rPr lang="en-US" smtClean="0"/>
              <a:t>March 18, 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0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C481-3E75-114B-8949-876A254F3028}" type="datetime4">
              <a:rPr lang="en-US" smtClean="0"/>
              <a:t>March 18, 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82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82C29-C55E-C74B-8B8A-F92543AA9E42}" type="datetime4">
              <a:rPr lang="en-US" smtClean="0"/>
              <a:t>March 18, 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15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82F7-6DC4-FE4C-A369-225AB7E9CF00}" type="datetime4">
              <a:rPr lang="en-US" smtClean="0"/>
              <a:t>March 18, 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690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6A547-9737-5A48-9BC4-B38618ECA9A7}" type="datetime4">
              <a:rPr lang="en-US" smtClean="0"/>
              <a:t>March 18, 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083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F80CF-FEC2-A34A-92B1-0FB59DBA27E2}" type="datetime4">
              <a:rPr lang="en-US" smtClean="0"/>
              <a:t>March 18, 2012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Presented by Daniel Halperin @SIGCOMM2011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rgbClr val="000000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665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8" r:id="rId1"/>
    <p:sldLayoutId id="2147484059" r:id="rId2"/>
    <p:sldLayoutId id="2147484060" r:id="rId3"/>
    <p:sldLayoutId id="2147484061" r:id="rId4"/>
    <p:sldLayoutId id="2147484062" r:id="rId5"/>
    <p:sldLayoutId id="2147484063" r:id="rId6"/>
    <p:sldLayoutId id="2147484064" r:id="rId7"/>
    <p:sldLayoutId id="2147484065" r:id="rId8"/>
    <p:sldLayoutId id="2147484066" r:id="rId9"/>
    <p:sldLayoutId id="2147484067" r:id="rId10"/>
    <p:sldLayoutId id="2147484068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8.emf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10.emf"/><Relationship Id="rId5" Type="http://schemas.openxmlformats.org/officeDocument/2006/relationships/image" Target="../media/image8.emf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4" Type="http://schemas.openxmlformats.org/officeDocument/2006/relationships/image" Target="../media/image3.emf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4" Type="http://schemas.openxmlformats.org/officeDocument/2006/relationships/image" Target="../media/image3.emf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4" Type="http://schemas.openxmlformats.org/officeDocument/2006/relationships/image" Target="../media/image3.emf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4" Type="http://schemas.openxmlformats.org/officeDocument/2006/relationships/image" Target="../media/image3.emf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4" Type="http://schemas.openxmlformats.org/officeDocument/2006/relationships/image" Target="../media/image15.emf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7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8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5300" b="1" dirty="0" smtClean="0">
                <a:solidFill>
                  <a:schemeClr val="tx2"/>
                </a:solidFill>
              </a:rPr>
              <a:t>60 GHz Flyways:</a:t>
            </a:r>
            <a:r>
              <a:rPr lang="en-US" sz="5300" dirty="0" smtClean="0">
                <a:solidFill>
                  <a:schemeClr val="tx2"/>
                </a:solidFill>
              </a:rPr>
              <a:t/>
            </a:r>
            <a:br>
              <a:rPr lang="en-US" sz="5300" dirty="0" smtClean="0">
                <a:solidFill>
                  <a:schemeClr val="tx2"/>
                </a:solidFill>
              </a:rPr>
            </a:br>
            <a:r>
              <a:rPr lang="en-US" dirty="0" smtClean="0"/>
              <a:t>Adding multi-Gbps wireless</a:t>
            </a:r>
            <a:br>
              <a:rPr lang="en-US" dirty="0" smtClean="0"/>
            </a:br>
            <a:r>
              <a:rPr lang="en-US" dirty="0" smtClean="0"/>
              <a:t>links to data centers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Daniel Halperin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Srikanth Kandula, Jitu Padhye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Victor Bahl, David Wetherall</a:t>
            </a:r>
          </a:p>
        </p:txBody>
      </p:sp>
    </p:spTree>
    <p:extLst>
      <p:ext uri="{BB962C8B-B14F-4D97-AF65-F5344CB8AC3E}">
        <p14:creationId xmlns:p14="http://schemas.microsoft.com/office/powerpoint/2010/main" val="278255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223"/>
    </mc:Choice>
    <mc:Fallback xmlns="">
      <p:transition xmlns:p14="http://schemas.microsoft.com/office/powerpoint/2010/main" spd="slow" advTm="2522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Directionality is crucial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950157" y="1553424"/>
            <a:ext cx="4580031" cy="4517799"/>
            <a:chOff x="4346659" y="1479273"/>
            <a:chExt cx="4580031" cy="4517799"/>
          </a:xfrm>
        </p:grpSpPr>
        <p:pic>
          <p:nvPicPr>
            <p:cNvPr id="6" name="Picture 5" descr="tp-dist-gain-talk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4690" y="1479273"/>
              <a:ext cx="4572000" cy="4470400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4346659" y="1553424"/>
              <a:ext cx="4580031" cy="4443648"/>
              <a:chOff x="4338191" y="1600199"/>
              <a:chExt cx="4580031" cy="4443648"/>
            </a:xfrm>
          </p:grpSpPr>
          <p:sp>
            <p:nvSpPr>
              <p:cNvPr id="8" name="TextBox 7"/>
              <p:cNvSpPr txBox="1"/>
              <p:nvPr/>
            </p:nvSpPr>
            <p:spPr>
              <a:xfrm rot="16200000">
                <a:off x="3129939" y="2808451"/>
                <a:ext cx="3493721" cy="1077218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 err="1" smtClean="0"/>
                  <a:t>Goodput</a:t>
                </a:r>
                <a:r>
                  <a:rPr lang="en-US" sz="3200" b="1" dirty="0" smtClean="0"/>
                  <a:t> (Gbps)</a:t>
                </a:r>
              </a:p>
              <a:p>
                <a:endParaRPr lang="en-US" sz="3200" b="1" dirty="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996755" y="3884536"/>
                <a:ext cx="418654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b="1" dirty="0" smtClean="0"/>
                  <a:t>1</a:t>
                </a:r>
                <a:endParaRPr lang="en-US" sz="3600" dirty="0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4996755" y="3235384"/>
                <a:ext cx="418654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b="1" dirty="0" smtClean="0"/>
                  <a:t>2</a:t>
                </a:r>
                <a:endParaRPr lang="en-US" sz="3600" dirty="0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4996272" y="2547836"/>
                <a:ext cx="418654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b="1" dirty="0" smtClean="0"/>
                  <a:t>3</a:t>
                </a:r>
                <a:endParaRPr lang="en-US" sz="3600" dirty="0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996272" y="4529433"/>
                <a:ext cx="418654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b="1" dirty="0" smtClean="0"/>
                  <a:t>0</a:t>
                </a:r>
                <a:endParaRPr lang="en-US" sz="36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4996755" y="1901505"/>
                <a:ext cx="418654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600" b="1" dirty="0" smtClean="0"/>
                  <a:t>4</a:t>
                </a:r>
                <a:endParaRPr lang="en-US" sz="36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5341256" y="4934443"/>
                <a:ext cx="3576966" cy="646331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3600" b="1" dirty="0" smtClean="0"/>
                  <a:t>0     5    10   15  20</a:t>
                </a:r>
                <a:endParaRPr lang="en-US" sz="3600" dirty="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5791391" y="5459071"/>
                <a:ext cx="2378943" cy="58477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 smtClean="0"/>
                  <a:t>Distance (m)</a:t>
                </a:r>
              </a:p>
            </p:txBody>
          </p:sp>
        </p:grp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83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60 GHz directional </a:t>
            </a:r>
            <a:r>
              <a:rPr lang="en-US" dirty="0"/>
              <a:t>t</a:t>
            </a:r>
            <a:r>
              <a:rPr lang="en-US" b="1" dirty="0" smtClean="0"/>
              <a:t>echnology</a:t>
            </a:r>
            <a:endParaRPr lang="en-US" b="1" dirty="0"/>
          </a:p>
        </p:txBody>
      </p:sp>
      <p:sp>
        <p:nvSpPr>
          <p:cNvPr id="26" name="Slide Number Placeholder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1112698" y="2217471"/>
            <a:ext cx="2126095" cy="2010114"/>
            <a:chOff x="6145856" y="4439889"/>
            <a:chExt cx="2126095" cy="2010114"/>
          </a:xfrm>
        </p:grpSpPr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5856" y="4439889"/>
              <a:ext cx="425219" cy="470778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1075" y="4439889"/>
              <a:ext cx="425219" cy="470778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6294" y="4439889"/>
              <a:ext cx="425219" cy="470778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1513" y="4439889"/>
              <a:ext cx="425219" cy="470778"/>
            </a:xfrm>
            <a:prstGeom prst="rect">
              <a:avLst/>
            </a:prstGeom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6732" y="4439889"/>
              <a:ext cx="425219" cy="470778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5856" y="4953001"/>
              <a:ext cx="425219" cy="470778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1075" y="4953001"/>
              <a:ext cx="425219" cy="470778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6294" y="4953001"/>
              <a:ext cx="425219" cy="470778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1513" y="4953001"/>
              <a:ext cx="425219" cy="470778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6732" y="4953001"/>
              <a:ext cx="425219" cy="470778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5856" y="5466113"/>
              <a:ext cx="425219" cy="470778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1075" y="5466113"/>
              <a:ext cx="425219" cy="470778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6294" y="5466113"/>
              <a:ext cx="425219" cy="470778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1513" y="5466113"/>
              <a:ext cx="425219" cy="470778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6732" y="5466113"/>
              <a:ext cx="425219" cy="470778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5856" y="5979225"/>
              <a:ext cx="425219" cy="470778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71075" y="5979225"/>
              <a:ext cx="425219" cy="470778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6294" y="5979225"/>
              <a:ext cx="425219" cy="470778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1513" y="5979225"/>
              <a:ext cx="425219" cy="470778"/>
            </a:xfrm>
            <a:prstGeom prst="rect">
              <a:avLst/>
            </a:prstGeom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6732" y="5979225"/>
              <a:ext cx="425219" cy="470778"/>
            </a:xfrm>
            <a:prstGeom prst="rect">
              <a:avLst/>
            </a:prstGeom>
          </p:spPr>
        </p:pic>
      </p:grpSp>
      <p:sp>
        <p:nvSpPr>
          <p:cNvPr id="52" name="TextBox 51"/>
          <p:cNvSpPr txBox="1"/>
          <p:nvPr/>
        </p:nvSpPr>
        <p:spPr>
          <a:xfrm>
            <a:off x="541866" y="1417638"/>
            <a:ext cx="342316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4F81BD"/>
                </a:solidFill>
              </a:rPr>
              <a:t>Phased </a:t>
            </a:r>
            <a:r>
              <a:rPr lang="en-US" sz="3200" b="1" dirty="0">
                <a:solidFill>
                  <a:srgbClr val="4F81BD"/>
                </a:solidFill>
              </a:rPr>
              <a:t>A</a:t>
            </a:r>
            <a:r>
              <a:rPr lang="en-US" sz="3200" b="1" dirty="0" smtClean="0">
                <a:solidFill>
                  <a:srgbClr val="4F81BD"/>
                </a:solidFill>
              </a:rPr>
              <a:t>rray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4111" y="4689432"/>
            <a:ext cx="44786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4F6228"/>
                </a:solidFill>
              </a:rPr>
              <a:t>Compact (1 in</a:t>
            </a:r>
            <a:r>
              <a:rPr lang="en-US" sz="3200" b="1" baseline="30000" dirty="0" smtClean="0">
                <a:solidFill>
                  <a:srgbClr val="4F6228"/>
                </a:solidFill>
              </a:rPr>
              <a:t>2</a:t>
            </a:r>
            <a:r>
              <a:rPr lang="en-US" sz="3200" b="1" dirty="0" smtClean="0">
                <a:solidFill>
                  <a:srgbClr val="4F6228"/>
                </a:solidFill>
              </a:rPr>
              <a:t>)</a:t>
            </a:r>
          </a:p>
          <a:p>
            <a:pPr algn="ctr"/>
            <a:r>
              <a:rPr lang="en-US" sz="3200" b="1" dirty="0" smtClean="0">
                <a:solidFill>
                  <a:srgbClr val="4F6228"/>
                </a:solidFill>
              </a:rPr>
              <a:t>Electronic steering (µs)</a:t>
            </a:r>
          </a:p>
        </p:txBody>
      </p:sp>
      <p:grpSp>
        <p:nvGrpSpPr>
          <p:cNvPr id="70" name="Group 69"/>
          <p:cNvGrpSpPr/>
          <p:nvPr/>
        </p:nvGrpSpPr>
        <p:grpSpPr>
          <a:xfrm>
            <a:off x="4497683" y="1417638"/>
            <a:ext cx="4357134" cy="4027452"/>
            <a:chOff x="4497683" y="1417638"/>
            <a:chExt cx="4357134" cy="4027452"/>
          </a:xfrm>
        </p:grpSpPr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7683" y="2341078"/>
              <a:ext cx="4357134" cy="2070240"/>
            </a:xfrm>
            <a:prstGeom prst="rect">
              <a:avLst/>
            </a:prstGeom>
          </p:spPr>
        </p:pic>
        <p:sp>
          <p:nvSpPr>
            <p:cNvPr id="72" name="TextBox 71"/>
            <p:cNvSpPr txBox="1"/>
            <p:nvPr/>
          </p:nvSpPr>
          <p:spPr>
            <a:xfrm>
              <a:off x="4959781" y="1417638"/>
              <a:ext cx="3423164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chemeClr val="accent1"/>
                  </a:solidFill>
                </a:rPr>
                <a:t>Physical Antenna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4959781" y="4860314"/>
              <a:ext cx="3423164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>
                  <a:solidFill>
                    <a:schemeClr val="accent2"/>
                  </a:solidFill>
                </a:rPr>
                <a:t>Fixed position</a:t>
              </a: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9437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111"/>
    </mc:Choice>
    <mc:Fallback xmlns="">
      <p:transition xmlns:p14="http://schemas.microsoft.com/office/powerpoint/2010/main" spd="slow" advTm="8311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60 GHz for Flyways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00756" y="1600200"/>
            <a:ext cx="4038600" cy="4525963"/>
          </a:xfrm>
        </p:spPr>
        <p:txBody>
          <a:bodyPr anchor="ctr" anchorCtr="0">
            <a:noAutofit/>
          </a:bodyPr>
          <a:lstStyle/>
          <a:p>
            <a:pPr marL="0" indent="0">
              <a:buNone/>
            </a:pPr>
            <a:r>
              <a:rPr lang="en-US" sz="4400" b="1" dirty="0" smtClean="0">
                <a:solidFill>
                  <a:srgbClr val="4F6228"/>
                </a:solidFill>
              </a:rPr>
              <a:t>60 GHz links</a:t>
            </a:r>
          </a:p>
          <a:p>
            <a:pPr marL="713232"/>
            <a:r>
              <a:rPr lang="en-US" sz="4400" b="1" i="1" dirty="0" smtClean="0"/>
              <a:t>Multi-Gbps</a:t>
            </a:r>
          </a:p>
          <a:p>
            <a:pPr marL="713232"/>
            <a:r>
              <a:rPr lang="en-US" sz="4400" b="1" i="1" dirty="0" smtClean="0"/>
              <a:t>Directional</a:t>
            </a:r>
          </a:p>
          <a:p>
            <a:pPr marL="713232"/>
            <a:r>
              <a:rPr lang="en-US" sz="4400" b="1" i="1" dirty="0" smtClean="0"/>
              <a:t>Steerable</a:t>
            </a:r>
            <a:endParaRPr lang="en-US" sz="4400" b="1" i="1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648200" y="1529645"/>
            <a:ext cx="4495800" cy="4525963"/>
          </a:xfrm>
        </p:spPr>
        <p:txBody>
          <a:bodyPr anchor="ctr" anchorCtr="0">
            <a:normAutofit/>
          </a:bodyPr>
          <a:lstStyle/>
          <a:p>
            <a:pPr marL="0" indent="0">
              <a:buNone/>
            </a:pPr>
            <a:r>
              <a:rPr lang="en-US" sz="4400" b="1" dirty="0" smtClean="0">
                <a:solidFill>
                  <a:srgbClr val="4F81BD"/>
                </a:solidFill>
              </a:rPr>
              <a:t>Flyways must be</a:t>
            </a:r>
            <a:endParaRPr lang="en-US" sz="4400" dirty="0" smtClean="0"/>
          </a:p>
          <a:p>
            <a:pPr marL="713232"/>
            <a:r>
              <a:rPr lang="en-US" sz="4400" b="1" i="1" dirty="0" smtClean="0"/>
              <a:t>Reliable</a:t>
            </a:r>
          </a:p>
          <a:p>
            <a:pPr marL="713232"/>
            <a:r>
              <a:rPr lang="en-US" sz="4400" b="1" i="1" dirty="0" smtClean="0"/>
              <a:t>Densely deployed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789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Directional 60 GHz links</a:t>
            </a:r>
            <a:br>
              <a:rPr lang="en-US" b="1" dirty="0" smtClean="0"/>
            </a:br>
            <a:r>
              <a:rPr lang="en-US" b="1" dirty="0" smtClean="0"/>
              <a:t>are not robust to </a:t>
            </a:r>
            <a:r>
              <a:rPr lang="en-US" dirty="0" smtClean="0"/>
              <a:t>blockage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-611587" y="1721313"/>
            <a:ext cx="4789632" cy="4772204"/>
            <a:chOff x="-611587" y="1721313"/>
            <a:chExt cx="4789632" cy="4772204"/>
          </a:xfrm>
        </p:grpSpPr>
        <p:grpSp>
          <p:nvGrpSpPr>
            <p:cNvPr id="11" name="Group 10"/>
            <p:cNvGrpSpPr/>
            <p:nvPr/>
          </p:nvGrpSpPr>
          <p:grpSpPr>
            <a:xfrm>
              <a:off x="-611587" y="1721313"/>
              <a:ext cx="4789632" cy="4772204"/>
              <a:chOff x="-611587" y="1876534"/>
              <a:chExt cx="4789632" cy="4772204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-611587" y="1876534"/>
                <a:ext cx="4789632" cy="4699240"/>
                <a:chOff x="-608286" y="1354986"/>
                <a:chExt cx="4789632" cy="4699240"/>
              </a:xfrm>
            </p:grpSpPr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608286" y="1917724"/>
                  <a:ext cx="4789632" cy="4136502"/>
                </a:xfrm>
                <a:prstGeom prst="rect">
                  <a:avLst/>
                </a:prstGeom>
              </p:spPr>
            </p:pic>
            <p:sp>
              <p:nvSpPr>
                <p:cNvPr id="19" name="TextBox 18"/>
                <p:cNvSpPr txBox="1"/>
                <p:nvPr/>
              </p:nvSpPr>
              <p:spPr>
                <a:xfrm>
                  <a:off x="247406" y="1354986"/>
                  <a:ext cx="3932784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 dirty="0" smtClean="0">
                      <a:solidFill>
                        <a:srgbClr val="C0504D"/>
                      </a:solidFill>
                    </a:rPr>
                    <a:t>Beam Interrupted</a:t>
                  </a:r>
                  <a:endParaRPr lang="en-US" sz="3600" b="1" dirty="0">
                    <a:solidFill>
                      <a:srgbClr val="C0504D"/>
                    </a:solidFill>
                  </a:endParaRPr>
                </a:p>
              </p:txBody>
            </p:sp>
          </p:grpSp>
          <p:sp>
            <p:nvSpPr>
              <p:cNvPr id="16" name="TextBox 15"/>
              <p:cNvSpPr txBox="1"/>
              <p:nvPr/>
            </p:nvSpPr>
            <p:spPr>
              <a:xfrm rot="16200000">
                <a:off x="-1279223" y="3706930"/>
                <a:ext cx="3493721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/>
                  <a:t>SNR (dB)</a:t>
                </a:r>
              </a:p>
              <a:p>
                <a:pPr algn="ctr"/>
                <a:endParaRPr lang="en-US" sz="2800" b="1" dirty="0" smtClean="0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654946" y="6063962"/>
                <a:ext cx="3493721" cy="58477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/>
                  <a:t>Time (s)</a:t>
                </a: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385215" y="2773252"/>
              <a:ext cx="61799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30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5215" y="3913430"/>
              <a:ext cx="61799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15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5215" y="5053608"/>
              <a:ext cx="61799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0</a:t>
              </a: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0329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69"/>
    </mc:Choice>
    <mc:Fallback xmlns="">
      <p:transition xmlns:p14="http://schemas.microsoft.com/office/powerpoint/2010/main" spd="slow" advTm="4416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 60 GHz link in a data center</a:t>
            </a:r>
            <a:endParaRPr lang="en-US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43" y="2123683"/>
            <a:ext cx="7622812" cy="354157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02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9"/>
    </mc:Choice>
    <mc:Fallback xmlns="">
      <p:transition xmlns:p14="http://schemas.microsoft.com/office/powerpoint/2010/main" spd="slow" advTm="2589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Directional 60 GHz links</a:t>
            </a:r>
            <a:br>
              <a:rPr lang="en-US" b="1" dirty="0" smtClean="0"/>
            </a:br>
            <a:r>
              <a:rPr lang="en-US" b="1" dirty="0" smtClean="0"/>
              <a:t>are stable in </a:t>
            </a:r>
            <a:r>
              <a:rPr lang="en-US" dirty="0" smtClean="0"/>
              <a:t>a </a:t>
            </a:r>
            <a:r>
              <a:rPr lang="en-US" b="1" dirty="0" smtClean="0"/>
              <a:t>data center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3565417" y="1735424"/>
            <a:ext cx="5114729" cy="4729871"/>
            <a:chOff x="3565417" y="1735424"/>
            <a:chExt cx="5114729" cy="4729871"/>
          </a:xfrm>
        </p:grpSpPr>
        <p:grpSp>
          <p:nvGrpSpPr>
            <p:cNvPr id="18" name="Group 17"/>
            <p:cNvGrpSpPr/>
            <p:nvPr/>
          </p:nvGrpSpPr>
          <p:grpSpPr>
            <a:xfrm>
              <a:off x="3565417" y="1735424"/>
              <a:ext cx="5114729" cy="4729871"/>
              <a:chOff x="3565417" y="1918867"/>
              <a:chExt cx="5114729" cy="4729871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4426254" y="1918867"/>
                <a:ext cx="425389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 smtClean="0">
                    <a:solidFill>
                      <a:srgbClr val="4F6228"/>
                    </a:solidFill>
                  </a:rPr>
                  <a:t>24h in Data Center</a:t>
                </a:r>
                <a:endParaRPr lang="en-US" sz="3600" b="1" dirty="0">
                  <a:solidFill>
                    <a:srgbClr val="4F6228"/>
                  </a:solidFill>
                </a:endParaRPr>
              </a:p>
            </p:txBody>
          </p:sp>
          <p:grpSp>
            <p:nvGrpSpPr>
              <p:cNvPr id="5" name="Group 4"/>
              <p:cNvGrpSpPr/>
              <p:nvPr/>
            </p:nvGrpSpPr>
            <p:grpSpPr>
              <a:xfrm>
                <a:off x="3565417" y="2467900"/>
                <a:ext cx="4858920" cy="4180838"/>
                <a:chOff x="3988747" y="2467900"/>
                <a:chExt cx="4858920" cy="4180838"/>
              </a:xfrm>
            </p:grpSpPr>
            <p:pic>
              <p:nvPicPr>
                <p:cNvPr id="9" name="Picture 8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88747" y="2482012"/>
                  <a:ext cx="4858920" cy="4144370"/>
                </a:xfrm>
                <a:prstGeom prst="rect">
                  <a:avLst/>
                </a:prstGeom>
              </p:spPr>
            </p:pic>
            <p:sp>
              <p:nvSpPr>
                <p:cNvPr id="15" name="TextBox 14"/>
                <p:cNvSpPr txBox="1"/>
                <p:nvPr/>
              </p:nvSpPr>
              <p:spPr>
                <a:xfrm>
                  <a:off x="5972004" y="6063962"/>
                  <a:ext cx="2000774" cy="584776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200" b="1" dirty="0" smtClean="0"/>
                    <a:t>Time </a:t>
                  </a:r>
                  <a:r>
                    <a:rPr lang="en-US" sz="3200" b="1" dirty="0" smtClean="0"/>
                    <a:t>(h)</a:t>
                  </a:r>
                  <a:endParaRPr lang="en-US" sz="3200" b="1" dirty="0" smtClean="0"/>
                </a:p>
              </p:txBody>
            </p:sp>
            <p:sp>
              <p:nvSpPr>
                <p:cNvPr id="16" name="TextBox 15"/>
                <p:cNvSpPr txBox="1"/>
                <p:nvPr/>
              </p:nvSpPr>
              <p:spPr>
                <a:xfrm rot="16200000">
                  <a:off x="3064178" y="3491486"/>
                  <a:ext cx="3493721" cy="144655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sz="2400" b="1" dirty="0" smtClean="0"/>
                </a:p>
                <a:p>
                  <a:pPr algn="ctr"/>
                  <a:r>
                    <a:rPr lang="en-US" sz="3200" b="1" dirty="0" smtClean="0"/>
                    <a:t>SNR (dB)</a:t>
                  </a:r>
                </a:p>
                <a:p>
                  <a:pPr algn="ctr"/>
                  <a:endParaRPr lang="en-US" sz="3200" b="1" dirty="0" smtClean="0"/>
                </a:p>
              </p:txBody>
            </p:sp>
          </p:grpSp>
        </p:grpSp>
        <p:sp>
          <p:nvSpPr>
            <p:cNvPr id="35" name="TextBox 34"/>
            <p:cNvSpPr txBox="1"/>
            <p:nvPr/>
          </p:nvSpPr>
          <p:spPr>
            <a:xfrm>
              <a:off x="4577654" y="2562709"/>
              <a:ext cx="61799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40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577654" y="3773442"/>
              <a:ext cx="61799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20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577654" y="4913620"/>
              <a:ext cx="61799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0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-611587" y="1721313"/>
            <a:ext cx="4789632" cy="4772204"/>
            <a:chOff x="-611587" y="1721313"/>
            <a:chExt cx="4789632" cy="4772204"/>
          </a:xfrm>
        </p:grpSpPr>
        <p:grpSp>
          <p:nvGrpSpPr>
            <p:cNvPr id="26" name="Group 25"/>
            <p:cNvGrpSpPr/>
            <p:nvPr/>
          </p:nvGrpSpPr>
          <p:grpSpPr>
            <a:xfrm>
              <a:off x="-611587" y="1721313"/>
              <a:ext cx="4789632" cy="4772204"/>
              <a:chOff x="-611587" y="1876534"/>
              <a:chExt cx="4789632" cy="4772204"/>
            </a:xfrm>
          </p:grpSpPr>
          <p:grpSp>
            <p:nvGrpSpPr>
              <p:cNvPr id="30" name="Group 29"/>
              <p:cNvGrpSpPr/>
              <p:nvPr/>
            </p:nvGrpSpPr>
            <p:grpSpPr>
              <a:xfrm>
                <a:off x="-611587" y="1876534"/>
                <a:ext cx="4789632" cy="4699240"/>
                <a:chOff x="-608286" y="1354986"/>
                <a:chExt cx="4789632" cy="4699240"/>
              </a:xfrm>
            </p:grpSpPr>
            <p:pic>
              <p:nvPicPr>
                <p:cNvPr id="33" name="Picture 32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608286" y="1917724"/>
                  <a:ext cx="4789632" cy="4136502"/>
                </a:xfrm>
                <a:prstGeom prst="rect">
                  <a:avLst/>
                </a:prstGeom>
              </p:spPr>
            </p:pic>
            <p:sp>
              <p:nvSpPr>
                <p:cNvPr id="34" name="TextBox 33"/>
                <p:cNvSpPr txBox="1"/>
                <p:nvPr/>
              </p:nvSpPr>
              <p:spPr>
                <a:xfrm>
                  <a:off x="247406" y="1354986"/>
                  <a:ext cx="3932784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 dirty="0" smtClean="0">
                      <a:solidFill>
                        <a:srgbClr val="C0504D"/>
                      </a:solidFill>
                    </a:rPr>
                    <a:t>Beam Interrupted</a:t>
                  </a:r>
                  <a:endParaRPr lang="en-US" sz="3600" b="1" dirty="0">
                    <a:solidFill>
                      <a:srgbClr val="C0504D"/>
                    </a:solidFill>
                  </a:endParaRPr>
                </a:p>
              </p:txBody>
            </p:sp>
          </p:grpSp>
          <p:sp>
            <p:nvSpPr>
              <p:cNvPr id="31" name="TextBox 30"/>
              <p:cNvSpPr txBox="1"/>
              <p:nvPr/>
            </p:nvSpPr>
            <p:spPr>
              <a:xfrm rot="16200000">
                <a:off x="-1279223" y="3706930"/>
                <a:ext cx="3493721" cy="101566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/>
                  <a:t>SNR (dB)</a:t>
                </a:r>
              </a:p>
              <a:p>
                <a:pPr algn="ctr"/>
                <a:endParaRPr lang="en-US" sz="2800" b="1" dirty="0" smtClean="0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654946" y="6063962"/>
                <a:ext cx="3493721" cy="58477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/>
                  <a:t>Time (s)</a:t>
                </a: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385215" y="2773252"/>
              <a:ext cx="61799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30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5215" y="3913430"/>
              <a:ext cx="61799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15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85215" y="5053608"/>
              <a:ext cx="617996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0</a:t>
              </a: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797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69"/>
    </mc:Choice>
    <mc:Fallback xmlns="">
      <p:transition xmlns:p14="http://schemas.microsoft.com/office/powerpoint/2010/main" spd="slow" advTm="4416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778" y="274638"/>
            <a:ext cx="8946444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Measurement-based 802.11ad simulator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Simulator to </a:t>
            </a:r>
            <a:r>
              <a:rPr lang="en-US" b="1" i="1" dirty="0" smtClean="0"/>
              <a:t>evaluate many concurrent flyways</a:t>
            </a:r>
          </a:p>
          <a:p>
            <a:pPr lvl="1"/>
            <a:r>
              <a:rPr lang="en-US" dirty="0" smtClean="0"/>
              <a:t>Channel model from indoor/DC</a:t>
            </a:r>
            <a:r>
              <a:rPr lang="en-US" dirty="0"/>
              <a:t> </a:t>
            </a:r>
            <a:r>
              <a:rPr lang="en-US" dirty="0" smtClean="0"/>
              <a:t>RF measurements</a:t>
            </a:r>
          </a:p>
          <a:p>
            <a:pPr lvl="1"/>
            <a:r>
              <a:rPr lang="en-US" dirty="0" smtClean="0"/>
              <a:t>Measured 60 GHz antenna patterns</a:t>
            </a:r>
          </a:p>
          <a:p>
            <a:pPr lvl="1"/>
            <a:r>
              <a:rPr lang="en-US" dirty="0" smtClean="0"/>
              <a:t>Also compared to 8-element 2.4 GHz “</a:t>
            </a:r>
            <a:r>
              <a:rPr lang="en-US" dirty="0" err="1" smtClean="0"/>
              <a:t>Phocus</a:t>
            </a:r>
            <a:r>
              <a:rPr lang="en-US" dirty="0" smtClean="0"/>
              <a:t>” array</a:t>
            </a:r>
          </a:p>
          <a:p>
            <a:r>
              <a:rPr lang="en-US" b="1" i="1" dirty="0" smtClean="0"/>
              <a:t>Implementation in ns-3</a:t>
            </a:r>
          </a:p>
          <a:p>
            <a:pPr lvl="1"/>
            <a:r>
              <a:rPr lang="en-US" dirty="0"/>
              <a:t>802.11ad physical </a:t>
            </a:r>
            <a:r>
              <a:rPr lang="en-US" dirty="0" smtClean="0"/>
              <a:t>layer and protocol</a:t>
            </a:r>
          </a:p>
          <a:p>
            <a:pPr lvl="1"/>
            <a:r>
              <a:rPr lang="en-US" dirty="0" smtClean="0"/>
              <a:t>TCP and UDP packet simulations</a:t>
            </a:r>
          </a:p>
          <a:p>
            <a:pPr lvl="1"/>
            <a:r>
              <a:rPr lang="en-US" dirty="0" smtClean="0"/>
              <a:t>Dozens of concurrent multi-Gigabit links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769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89"/>
    </mc:Choice>
    <mc:Fallback xmlns="">
      <p:transition xmlns:p14="http://schemas.microsoft.com/office/powerpoint/2010/main" spd="slow" advTm="4118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eview of “num-flyways.xlsx”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3" y="1782490"/>
            <a:ext cx="5337310" cy="41242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Flyways can be densely deployed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5090160" y="1574800"/>
            <a:ext cx="4053840" cy="4525963"/>
          </a:xfrm>
        </p:spPr>
        <p:txBody>
          <a:bodyPr anchor="ctr">
            <a:normAutofit/>
          </a:bodyPr>
          <a:lstStyle/>
          <a:p>
            <a:r>
              <a:rPr lang="en-US" dirty="0" smtClean="0"/>
              <a:t>160 racks, based on</a:t>
            </a:r>
            <a:br>
              <a:rPr lang="en-US" dirty="0" smtClean="0"/>
            </a:br>
            <a:r>
              <a:rPr lang="en-US" dirty="0" smtClean="0"/>
              <a:t>real DC topology</a:t>
            </a:r>
          </a:p>
          <a:p>
            <a:pPr>
              <a:buClr>
                <a:schemeClr val="tx1"/>
              </a:buClr>
            </a:pPr>
            <a:r>
              <a:rPr lang="en-US" b="1" i="1" dirty="0" smtClean="0">
                <a:solidFill>
                  <a:schemeClr val="accent2"/>
                </a:solidFill>
              </a:rPr>
              <a:t>Draw random links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smtClean="0"/>
              <a:t>until no more can be added</a:t>
            </a:r>
          </a:p>
          <a:p>
            <a:r>
              <a:rPr lang="en-US" dirty="0" smtClean="0"/>
              <a:t>Ensure </a:t>
            </a:r>
            <a:r>
              <a:rPr lang="en-US" b="1" i="1" dirty="0" smtClean="0">
                <a:solidFill>
                  <a:srgbClr val="C0504D"/>
                </a:solidFill>
              </a:rPr>
              <a:t>all links meet rate</a:t>
            </a:r>
            <a:r>
              <a:rPr lang="en-US" dirty="0" smtClean="0"/>
              <a:t> threshold</a:t>
            </a:r>
          </a:p>
          <a:p>
            <a:pPr>
              <a:buClr>
                <a:schemeClr val="tx1"/>
              </a:buClr>
            </a:pPr>
            <a:r>
              <a:rPr lang="en-US" b="1" dirty="0" smtClean="0">
                <a:solidFill>
                  <a:schemeClr val="accent1"/>
                </a:solidFill>
              </a:rPr>
              <a:t>12-30 links per channel</a:t>
            </a:r>
            <a:r>
              <a:rPr lang="en-US" dirty="0" smtClean="0"/>
              <a:t>, depending on rate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-2112854" y="3412406"/>
            <a:ext cx="483625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# </a:t>
            </a:r>
            <a:r>
              <a:rPr lang="en-US" sz="2400" b="1" dirty="0" smtClean="0"/>
              <a:t>Concurrent</a:t>
            </a:r>
            <a:r>
              <a:rPr lang="en-US" sz="2800" b="1" dirty="0" smtClean="0"/>
              <a:t> links per channel</a:t>
            </a:r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075309" y="5273524"/>
            <a:ext cx="87202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Omni</a:t>
            </a:r>
            <a:endParaRPr lang="en-US" sz="2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074332" y="5274290"/>
            <a:ext cx="87202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Wide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946443" y="5274290"/>
            <a:ext cx="110344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 smtClean="0"/>
              <a:t>Phocus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937000" y="5274290"/>
            <a:ext cx="122766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Narrow</a:t>
            </a:r>
            <a:endParaRPr lang="en-US" sz="2000" b="1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47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137"/>
    </mc:Choice>
    <mc:Fallback xmlns="">
      <p:transition xmlns:p14="http://schemas.microsoft.com/office/powerpoint/2010/main" spd="slow" advTm="3413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Measurement summary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60 GHz offers</a:t>
            </a:r>
            <a:r>
              <a:rPr lang="en-US" b="1" i="1" dirty="0"/>
              <a:t> </a:t>
            </a:r>
            <a:r>
              <a:rPr lang="en-US" b="1" i="1" dirty="0" smtClean="0"/>
              <a:t>multi-Gbps</a:t>
            </a:r>
            <a:r>
              <a:rPr lang="en-US" dirty="0" smtClean="0"/>
              <a:t>, </a:t>
            </a:r>
            <a:r>
              <a:rPr lang="en-US" b="1" i="1" dirty="0" smtClean="0"/>
              <a:t>directional</a:t>
            </a:r>
            <a:r>
              <a:rPr lang="en-US" dirty="0" smtClean="0"/>
              <a:t>, </a:t>
            </a:r>
            <a:r>
              <a:rPr lang="en-US" b="1" i="1" dirty="0" smtClean="0"/>
              <a:t>steerable</a:t>
            </a:r>
            <a:r>
              <a:rPr lang="en-US" dirty="0" smtClean="0"/>
              <a:t> </a:t>
            </a:r>
            <a:r>
              <a:rPr lang="en-US" dirty="0"/>
              <a:t>wireless </a:t>
            </a:r>
            <a:r>
              <a:rPr lang="en-US" dirty="0" smtClean="0"/>
              <a:t>links with IEEE 802.11ad</a:t>
            </a:r>
          </a:p>
          <a:p>
            <a:r>
              <a:rPr lang="en-US" dirty="0" smtClean="0"/>
              <a:t>Measurements and simulations show</a:t>
            </a:r>
          </a:p>
          <a:p>
            <a:pPr lvl="1"/>
            <a:r>
              <a:rPr lang="en-US" dirty="0" smtClean="0"/>
              <a:t>Links are </a:t>
            </a:r>
            <a:r>
              <a:rPr lang="en-US" b="1" i="1" dirty="0" smtClean="0"/>
              <a:t>reliable in data centers</a:t>
            </a:r>
          </a:p>
          <a:p>
            <a:pPr lvl="1"/>
            <a:r>
              <a:rPr lang="en-US" dirty="0" smtClean="0"/>
              <a:t>With directionality, links can be </a:t>
            </a:r>
            <a:r>
              <a:rPr lang="en-US" b="1" i="1" dirty="0" smtClean="0"/>
              <a:t>densely deployed</a:t>
            </a:r>
          </a:p>
          <a:p>
            <a:r>
              <a:rPr lang="en-US" dirty="0" smtClean="0"/>
              <a:t>Many additional measurements in paper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14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8000" dirty="0" smtClean="0"/>
              <a:t>Wireless Flyways System Design</a:t>
            </a:r>
            <a:endParaRPr lang="en-US" sz="8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143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93"/>
    </mc:Choice>
    <mc:Fallback xmlns="">
      <p:transition xmlns:p14="http://schemas.microsoft.com/office/powerpoint/2010/main" spd="slow" advTm="519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" name="Straight Connector 86"/>
          <p:cNvCxnSpPr>
            <a:endCxn id="83" idx="2"/>
          </p:cNvCxnSpPr>
          <p:nvPr/>
        </p:nvCxnSpPr>
        <p:spPr>
          <a:xfrm flipH="1" flipV="1">
            <a:off x="3069757" y="2169426"/>
            <a:ext cx="1163576" cy="350165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5" idx="0"/>
            <a:endCxn id="83" idx="2"/>
          </p:cNvCxnSpPr>
          <p:nvPr/>
        </p:nvCxnSpPr>
        <p:spPr>
          <a:xfrm flipV="1">
            <a:off x="1794196" y="2169426"/>
            <a:ext cx="1275561" cy="350165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ontent Placeholder 51"/>
          <p:cNvSpPr>
            <a:spLocks noGrp="1"/>
          </p:cNvSpPr>
          <p:nvPr>
            <p:ph sz="half" idx="2"/>
          </p:nvPr>
        </p:nvSpPr>
        <p:spPr>
          <a:xfrm>
            <a:off x="4459111" y="1470376"/>
            <a:ext cx="4227689" cy="4905023"/>
          </a:xfrm>
        </p:spPr>
        <p:txBody>
          <a:bodyPr anchor="ctr" anchorCtr="1">
            <a:normAutofit/>
          </a:bodyPr>
          <a:lstStyle/>
          <a:p>
            <a:pPr marL="0" indent="0" algn="ctr">
              <a:buNone/>
            </a:pPr>
            <a:r>
              <a:rPr lang="en-US" sz="4000" b="1" dirty="0" smtClean="0">
                <a:solidFill>
                  <a:srgbClr val="3366FF"/>
                </a:solidFill>
              </a:rPr>
              <a:t>Perform well in average case with job placement</a:t>
            </a:r>
          </a:p>
          <a:p>
            <a:pPr marL="0" indent="0" algn="ctr">
              <a:buNone/>
            </a:pPr>
            <a:endParaRPr lang="en-US" sz="1200" b="1" dirty="0" smtClean="0">
              <a:solidFill>
                <a:srgbClr val="008000"/>
              </a:solidFill>
            </a:endParaRPr>
          </a:p>
          <a:p>
            <a:pPr marL="0" indent="0" algn="ctr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Bottlenecks in core can be workload “hotspots”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Today’s data center networks</a:t>
            </a:r>
            <a:br>
              <a:rPr lang="en-US" b="1" dirty="0" smtClean="0"/>
            </a:br>
            <a:r>
              <a:rPr lang="en-US" b="1" dirty="0" smtClean="0"/>
              <a:t>are oversubscribed in the core</a:t>
            </a:r>
            <a:endParaRPr lang="en-US" b="1" dirty="0"/>
          </a:p>
        </p:txBody>
      </p:sp>
      <p:cxnSp>
        <p:nvCxnSpPr>
          <p:cNvPr id="29" name="Straight Connector 28"/>
          <p:cNvCxnSpPr>
            <a:stCxn id="17" idx="3"/>
            <a:endCxn id="25" idx="2"/>
          </p:cNvCxnSpPr>
          <p:nvPr/>
        </p:nvCxnSpPr>
        <p:spPr>
          <a:xfrm flipV="1">
            <a:off x="666245" y="2899075"/>
            <a:ext cx="1127951" cy="52373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>
            <a:stCxn id="62" idx="3"/>
            <a:endCxn id="25" idx="2"/>
          </p:cNvCxnSpPr>
          <p:nvPr/>
        </p:nvCxnSpPr>
        <p:spPr>
          <a:xfrm flipV="1">
            <a:off x="1605877" y="2899075"/>
            <a:ext cx="188319" cy="52373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stCxn id="72" idx="3"/>
            <a:endCxn id="25" idx="2"/>
          </p:cNvCxnSpPr>
          <p:nvPr/>
        </p:nvCxnSpPr>
        <p:spPr>
          <a:xfrm flipH="1" flipV="1">
            <a:off x="1794196" y="2899075"/>
            <a:ext cx="1393333" cy="52373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1248869" y="2519591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272629" y="3422808"/>
            <a:ext cx="787232" cy="2801079"/>
            <a:chOff x="496881" y="3422808"/>
            <a:chExt cx="787232" cy="2801079"/>
          </a:xfrm>
        </p:grpSpPr>
        <p:sp>
          <p:nvSpPr>
            <p:cNvPr id="16" name="Rounded Rectangle 15"/>
            <p:cNvSpPr/>
            <p:nvPr/>
          </p:nvSpPr>
          <p:spPr>
            <a:xfrm>
              <a:off x="496882" y="3422809"/>
              <a:ext cx="787230" cy="2801078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 Same Side Corner Rectangle 16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b="1" dirty="0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661756" y="3961862"/>
              <a:ext cx="477145" cy="2114173"/>
              <a:chOff x="647645" y="4046528"/>
              <a:chExt cx="477145" cy="2114173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656623" y="514685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661112" y="569702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z="3200" smtClean="0">
                <a:solidFill>
                  <a:schemeClr val="tx1"/>
                </a:solidFill>
              </a:rPr>
              <a:pPr/>
              <a:t>2</a:t>
            </a:fld>
            <a:endParaRPr lang="en-US" sz="3200" dirty="0">
              <a:solidFill>
                <a:schemeClr val="tx1"/>
              </a:solidFill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212261" y="3422808"/>
            <a:ext cx="787232" cy="2801079"/>
            <a:chOff x="496881" y="3422808"/>
            <a:chExt cx="787232" cy="2801079"/>
          </a:xfrm>
        </p:grpSpPr>
        <p:sp>
          <p:nvSpPr>
            <p:cNvPr id="59" name="Rounded Rectangle 58"/>
            <p:cNvSpPr/>
            <p:nvPr/>
          </p:nvSpPr>
          <p:spPr>
            <a:xfrm>
              <a:off x="496882" y="3422809"/>
              <a:ext cx="787230" cy="2801078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ound Same Side Corner Rectangle 61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b="1" dirty="0"/>
            </a:p>
          </p:txBody>
        </p:sp>
        <p:grpSp>
          <p:nvGrpSpPr>
            <p:cNvPr id="63" name="Group 62"/>
            <p:cNvGrpSpPr/>
            <p:nvPr/>
          </p:nvGrpSpPr>
          <p:grpSpPr>
            <a:xfrm>
              <a:off x="661756" y="3961862"/>
              <a:ext cx="477145" cy="2114173"/>
              <a:chOff x="647645" y="4046528"/>
              <a:chExt cx="477145" cy="2114173"/>
            </a:xfrm>
          </p:grpSpPr>
          <p:sp>
            <p:nvSpPr>
              <p:cNvPr id="66" name="Oval 65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656623" y="514685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661112" y="569702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0" name="Group 69"/>
          <p:cNvGrpSpPr/>
          <p:nvPr/>
        </p:nvGrpSpPr>
        <p:grpSpPr>
          <a:xfrm>
            <a:off x="2793913" y="3422808"/>
            <a:ext cx="787232" cy="2801079"/>
            <a:chOff x="496881" y="3422808"/>
            <a:chExt cx="787232" cy="2801079"/>
          </a:xfrm>
        </p:grpSpPr>
        <p:sp>
          <p:nvSpPr>
            <p:cNvPr id="71" name="Rounded Rectangle 70"/>
            <p:cNvSpPr/>
            <p:nvPr/>
          </p:nvSpPr>
          <p:spPr>
            <a:xfrm>
              <a:off x="496882" y="3422809"/>
              <a:ext cx="787230" cy="2801078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 Same Side Corner Rectangle 71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b="1" dirty="0"/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661756" y="3961862"/>
              <a:ext cx="477145" cy="2114173"/>
              <a:chOff x="647645" y="4046528"/>
              <a:chExt cx="477145" cy="2114173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656623" y="514685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661112" y="569702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/>
          <p:cNvSpPr txBox="1"/>
          <p:nvPr/>
        </p:nvSpPr>
        <p:spPr>
          <a:xfrm>
            <a:off x="2144889" y="4512027"/>
            <a:ext cx="5388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…</a:t>
            </a:r>
            <a:endParaRPr lang="en-US" sz="4000" dirty="0"/>
          </a:p>
        </p:txBody>
      </p:sp>
      <p:sp>
        <p:nvSpPr>
          <p:cNvPr id="83" name="Rectangle 82"/>
          <p:cNvSpPr/>
          <p:nvPr/>
        </p:nvSpPr>
        <p:spPr>
          <a:xfrm>
            <a:off x="2524430" y="1789942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2983288" y="2165648"/>
            <a:ext cx="5388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…</a:t>
            </a:r>
            <a:endParaRPr lang="en-US" sz="4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69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927"/>
    </mc:Choice>
    <mc:Fallback xmlns="">
      <p:transition xmlns:p14="http://schemas.microsoft.com/office/powerpoint/2010/main" spd="slow" advTm="5092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Straight Arrow Connector 105"/>
          <p:cNvCxnSpPr>
            <a:stCxn id="20" idx="1"/>
            <a:endCxn id="25" idx="5"/>
          </p:cNvCxnSpPr>
          <p:nvPr/>
        </p:nvCxnSpPr>
        <p:spPr>
          <a:xfrm flipH="1" flipV="1">
            <a:off x="2956946" y="4839539"/>
            <a:ext cx="769263" cy="523015"/>
          </a:xfrm>
          <a:prstGeom prst="straightConnector1">
            <a:avLst/>
          </a:prstGeom>
          <a:ln w="5715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6" idx="3"/>
            <a:endCxn id="28" idx="7"/>
          </p:cNvCxnSpPr>
          <p:nvPr/>
        </p:nvCxnSpPr>
        <p:spPr>
          <a:xfrm flipH="1">
            <a:off x="1869798" y="2316838"/>
            <a:ext cx="769264" cy="2204817"/>
          </a:xfrm>
          <a:prstGeom prst="straightConnector1">
            <a:avLst/>
          </a:prstGeom>
          <a:ln w="5715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21" idx="1"/>
            <a:endCxn id="26" idx="5"/>
          </p:cNvCxnSpPr>
          <p:nvPr/>
        </p:nvCxnSpPr>
        <p:spPr>
          <a:xfrm flipH="1" flipV="1">
            <a:off x="4044093" y="4839539"/>
            <a:ext cx="769264" cy="523015"/>
          </a:xfrm>
          <a:prstGeom prst="straightConnector1">
            <a:avLst/>
          </a:prstGeom>
          <a:ln w="5715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0" idx="0"/>
            <a:endCxn id="26" idx="4"/>
          </p:cNvCxnSpPr>
          <p:nvPr/>
        </p:nvCxnSpPr>
        <p:spPr>
          <a:xfrm flipV="1">
            <a:off x="3885151" y="4905375"/>
            <a:ext cx="0" cy="391343"/>
          </a:xfrm>
          <a:prstGeom prst="straightConnector1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280081" y="1810544"/>
            <a:ext cx="5035846" cy="4058304"/>
            <a:chOff x="284042" y="1580445"/>
            <a:chExt cx="6164736" cy="4968058"/>
          </a:xfrm>
          <a:solidFill>
            <a:srgbClr val="77933C"/>
          </a:solidFill>
        </p:grpSpPr>
        <p:sp>
          <p:nvSpPr>
            <p:cNvPr id="36" name="Rectangle 35"/>
            <p:cNvSpPr/>
            <p:nvPr/>
          </p:nvSpPr>
          <p:spPr>
            <a:xfrm>
              <a:off x="284042" y="1580445"/>
              <a:ext cx="6164736" cy="4968058"/>
            </a:xfrm>
            <a:prstGeom prst="rect">
              <a:avLst/>
            </a:prstGeom>
            <a:noFill/>
            <a:ln w="381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</a:endParaRP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429535" y="1730496"/>
              <a:ext cx="5873750" cy="4667955"/>
              <a:chOff x="1036308" y="1758718"/>
              <a:chExt cx="5873750" cy="4667955"/>
            </a:xfrm>
            <a:grpFill/>
          </p:grpSpPr>
          <p:sp>
            <p:nvSpPr>
              <p:cNvPr id="5" name="Oval 4"/>
              <p:cNvSpPr/>
              <p:nvPr/>
            </p:nvSpPr>
            <p:spPr>
              <a:xfrm>
                <a:off x="1036308" y="1758718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3698016" y="1758718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028870" y="1758718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6359725" y="1758718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2367162" y="1758718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1036308" y="2788123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3698016" y="2788123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028870" y="2788123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6359725" y="2788123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2367162" y="2788123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036308" y="5876340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3698016" y="5876340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5028870" y="5876340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6359725" y="5876340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2367162" y="5876340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36308" y="4846935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3698016" y="4846935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5028870" y="4846935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6359725" y="4846935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2367162" y="4846935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1036308" y="3817529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3698016" y="3817529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028870" y="3817529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6359725" y="3817529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2367162" y="3817529"/>
                <a:ext cx="550333" cy="550333"/>
              </a:xfrm>
              <a:prstGeom prst="ellipse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6265333" y="1120249"/>
            <a:ext cx="2984526" cy="2795321"/>
            <a:chOff x="6265333" y="781585"/>
            <a:chExt cx="2984526" cy="2795321"/>
          </a:xfrm>
        </p:grpSpPr>
        <p:sp>
          <p:nvSpPr>
            <p:cNvPr id="44" name="Rounded Rectangle 43"/>
            <p:cNvSpPr/>
            <p:nvPr/>
          </p:nvSpPr>
          <p:spPr>
            <a:xfrm>
              <a:off x="6265333" y="2292795"/>
              <a:ext cx="2257778" cy="128411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b="1" dirty="0" smtClean="0">
                  <a:solidFill>
                    <a:srgbClr val="000000"/>
                  </a:solidFill>
                </a:rPr>
                <a:t>DC</a:t>
              </a:r>
              <a:br>
                <a:rPr lang="en-US" sz="3600" b="1" dirty="0" smtClean="0">
                  <a:solidFill>
                    <a:srgbClr val="000000"/>
                  </a:solidFill>
                </a:rPr>
              </a:br>
              <a:r>
                <a:rPr lang="en-US" sz="3600" b="1" dirty="0" smtClean="0">
                  <a:solidFill>
                    <a:srgbClr val="000000"/>
                  </a:solidFill>
                </a:rPr>
                <a:t>Scheduler</a:t>
              </a:r>
              <a:endParaRPr lang="en-US" sz="36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6314752" y="1195530"/>
              <a:ext cx="832505" cy="1080323"/>
              <a:chOff x="6977969" y="1212472"/>
              <a:chExt cx="832505" cy="1080323"/>
            </a:xfrm>
          </p:grpSpPr>
          <p:cxnSp>
            <p:nvCxnSpPr>
              <p:cNvPr id="46" name="Straight Arrow Connector 45"/>
              <p:cNvCxnSpPr>
                <a:stCxn id="48" idx="2"/>
                <a:endCxn id="44" idx="0"/>
              </p:cNvCxnSpPr>
              <p:nvPr/>
            </p:nvCxnSpPr>
            <p:spPr>
              <a:xfrm>
                <a:off x="7394222" y="1735692"/>
                <a:ext cx="0" cy="557103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TextBox 47"/>
              <p:cNvSpPr txBox="1"/>
              <p:nvPr/>
            </p:nvSpPr>
            <p:spPr>
              <a:xfrm>
                <a:off x="6977969" y="1212472"/>
                <a:ext cx="83250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Jobs</a:t>
                </a:r>
                <a:endParaRPr lang="en-US" sz="2800" b="1" dirty="0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6842504" y="781585"/>
              <a:ext cx="2407355" cy="1511210"/>
              <a:chOff x="6002868" y="781585"/>
              <a:chExt cx="2407355" cy="1511210"/>
            </a:xfrm>
          </p:grpSpPr>
          <p:cxnSp>
            <p:nvCxnSpPr>
              <p:cNvPr id="58" name="Straight Arrow Connector 57"/>
              <p:cNvCxnSpPr/>
              <p:nvPr/>
            </p:nvCxnSpPr>
            <p:spPr>
              <a:xfrm>
                <a:off x="7224889" y="1735692"/>
                <a:ext cx="0" cy="557103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/>
              <p:cNvSpPr txBox="1"/>
              <p:nvPr/>
            </p:nvSpPr>
            <p:spPr>
              <a:xfrm>
                <a:off x="6002868" y="781585"/>
                <a:ext cx="2407355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smtClean="0"/>
                  <a:t>Data</a:t>
                </a:r>
                <a:br>
                  <a:rPr lang="en-US" sz="2800" b="1" dirty="0" smtClean="0"/>
                </a:br>
                <a:r>
                  <a:rPr lang="en-US" sz="2800" b="1" dirty="0" smtClean="0"/>
                  <a:t>placement</a:t>
                </a:r>
                <a:endParaRPr lang="en-US" sz="2800" b="1" dirty="0"/>
              </a:p>
            </p:txBody>
          </p:sp>
        </p:grpSp>
      </p:grpSp>
      <p:cxnSp>
        <p:nvCxnSpPr>
          <p:cNvPr id="64" name="Elbow Connector 63"/>
          <p:cNvCxnSpPr>
            <a:stCxn id="44" idx="1"/>
            <a:endCxn id="36" idx="3"/>
          </p:cNvCxnSpPr>
          <p:nvPr/>
        </p:nvCxnSpPr>
        <p:spPr>
          <a:xfrm rot="10800000" flipV="1">
            <a:off x="5315927" y="3273514"/>
            <a:ext cx="949406" cy="566181"/>
          </a:xfrm>
          <a:prstGeom prst="bentConnector3">
            <a:avLst/>
          </a:prstGeom>
          <a:ln w="57150" cmpd="sng">
            <a:solidFill>
              <a:schemeClr val="accent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/>
          <p:cNvSpPr/>
          <p:nvPr/>
        </p:nvSpPr>
        <p:spPr>
          <a:xfrm>
            <a:off x="6265333" y="4654662"/>
            <a:ext cx="2257778" cy="1284111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tx1"/>
                </a:solidFill>
              </a:rPr>
              <a:t>Flyway</a:t>
            </a:r>
            <a:br>
              <a:rPr lang="en-US" sz="3600" b="1" dirty="0" smtClean="0">
                <a:solidFill>
                  <a:schemeClr val="tx1"/>
                </a:solidFill>
              </a:rPr>
            </a:br>
            <a:r>
              <a:rPr lang="en-US" sz="3600" b="1" dirty="0" smtClean="0">
                <a:solidFill>
                  <a:schemeClr val="tx1"/>
                </a:solidFill>
              </a:rPr>
              <a:t>Controller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cxnSp>
        <p:nvCxnSpPr>
          <p:cNvPr id="67" name="Straight Arrow Connector 66"/>
          <p:cNvCxnSpPr>
            <a:stCxn id="44" idx="2"/>
            <a:endCxn id="66" idx="0"/>
          </p:cNvCxnSpPr>
          <p:nvPr/>
        </p:nvCxnSpPr>
        <p:spPr>
          <a:xfrm>
            <a:off x="7394222" y="3915570"/>
            <a:ext cx="0" cy="739092"/>
          </a:xfrm>
          <a:prstGeom prst="straightConnector1">
            <a:avLst/>
          </a:prstGeom>
          <a:ln w="571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7505731" y="3957160"/>
            <a:ext cx="15897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Demands</a:t>
            </a:r>
            <a:endParaRPr lang="en-US" sz="2800" b="1" dirty="0"/>
          </a:p>
        </p:txBody>
      </p:sp>
      <p:cxnSp>
        <p:nvCxnSpPr>
          <p:cNvPr id="74" name="Elbow Connector 73"/>
          <p:cNvCxnSpPr>
            <a:stCxn id="66" idx="1"/>
          </p:cNvCxnSpPr>
          <p:nvPr/>
        </p:nvCxnSpPr>
        <p:spPr>
          <a:xfrm rot="10800000">
            <a:off x="5315927" y="4455820"/>
            <a:ext cx="949407" cy="840899"/>
          </a:xfrm>
          <a:prstGeom prst="bentConnector3">
            <a:avLst>
              <a:gd name="adj1" fmla="val 50000"/>
            </a:avLst>
          </a:prstGeom>
          <a:ln w="5715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20</a:t>
            </a:fld>
            <a:endParaRPr lang="en-US"/>
          </a:p>
        </p:txBody>
      </p:sp>
      <p:cxnSp>
        <p:nvCxnSpPr>
          <p:cNvPr id="56" name="Straight Arrow Connector 82"/>
          <p:cNvCxnSpPr>
            <a:stCxn id="6" idx="2"/>
            <a:endCxn id="28" idx="0"/>
          </p:cNvCxnSpPr>
          <p:nvPr/>
        </p:nvCxnSpPr>
        <p:spPr>
          <a:xfrm rot="10800000" flipV="1">
            <a:off x="1710856" y="2157895"/>
            <a:ext cx="862370" cy="2297923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83"/>
          <p:cNvCxnSpPr>
            <a:stCxn id="6" idx="4"/>
            <a:endCxn id="26" idx="2"/>
          </p:cNvCxnSpPr>
          <p:nvPr/>
        </p:nvCxnSpPr>
        <p:spPr>
          <a:xfrm rot="16200000" flipH="1">
            <a:off x="2080227" y="3100450"/>
            <a:ext cx="2297923" cy="862369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86"/>
          <p:cNvCxnSpPr>
            <a:stCxn id="7" idx="6"/>
            <a:endCxn id="15" idx="0"/>
          </p:cNvCxnSpPr>
          <p:nvPr/>
        </p:nvCxnSpPr>
        <p:spPr>
          <a:xfrm>
            <a:off x="4109929" y="2157896"/>
            <a:ext cx="862370" cy="616122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90"/>
          <p:cNvCxnSpPr>
            <a:stCxn id="21" idx="0"/>
            <a:endCxn id="26" idx="6"/>
          </p:cNvCxnSpPr>
          <p:nvPr/>
        </p:nvCxnSpPr>
        <p:spPr>
          <a:xfrm rot="16200000" flipV="1">
            <a:off x="4233054" y="4557473"/>
            <a:ext cx="616121" cy="862370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93"/>
          <p:cNvCxnSpPr>
            <a:stCxn id="20" idx="2"/>
            <a:endCxn id="25" idx="4"/>
          </p:cNvCxnSpPr>
          <p:nvPr/>
        </p:nvCxnSpPr>
        <p:spPr>
          <a:xfrm rot="10800000">
            <a:off x="2798005" y="4905376"/>
            <a:ext cx="862369" cy="616121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17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Flyway controller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83556" y="1417639"/>
            <a:ext cx="6203244" cy="3789361"/>
          </a:xfrm>
          <a:prstGeom prst="roundRect">
            <a:avLst/>
          </a:prstGeom>
          <a:noFill/>
          <a:ln w="57150" cmpd="sng"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708824" y="3312320"/>
            <a:ext cx="774732" cy="0"/>
          </a:xfrm>
          <a:prstGeom prst="straightConnector1">
            <a:avLst/>
          </a:prstGeom>
          <a:ln w="571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9076" y="2835266"/>
            <a:ext cx="15897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Traffic</a:t>
            </a:r>
          </a:p>
          <a:p>
            <a:r>
              <a:rPr lang="en-US" sz="2800" b="1" dirty="0" smtClean="0"/>
              <a:t>Demands</a:t>
            </a:r>
            <a:endParaRPr lang="en-US" sz="28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134556" y="1714770"/>
            <a:ext cx="2906890" cy="129009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Wireless links</a:t>
            </a:r>
            <a:br>
              <a:rPr lang="en-US" sz="2800" b="1" dirty="0" smtClean="0">
                <a:solidFill>
                  <a:srgbClr val="000000"/>
                </a:solidFill>
              </a:rPr>
            </a:br>
            <a:r>
              <a:rPr lang="en-US" sz="2800" b="1" dirty="0" smtClean="0">
                <a:solidFill>
                  <a:srgbClr val="000000"/>
                </a:solidFill>
              </a:rPr>
              <a:t>&amp; Rates</a:t>
            </a:r>
            <a:endParaRPr lang="en-US" sz="2800" b="1" dirty="0">
              <a:solidFill>
                <a:srgbClr val="00000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134557" y="3616948"/>
            <a:ext cx="2906888" cy="1290099"/>
          </a:xfrm>
          <a:prstGeom prst="round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6200000" scaled="0"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Compute optimal </a:t>
            </a:r>
            <a:r>
              <a:rPr lang="en-US" sz="2800" b="1" dirty="0">
                <a:solidFill>
                  <a:srgbClr val="000000"/>
                </a:solidFill>
              </a:rPr>
              <a:t>F</a:t>
            </a:r>
            <a:r>
              <a:rPr lang="en-US" sz="2800" b="1" dirty="0" smtClean="0">
                <a:solidFill>
                  <a:srgbClr val="000000"/>
                </a:solidFill>
              </a:rPr>
              <a:t>lyways set</a:t>
            </a:r>
            <a:endParaRPr lang="en-US" sz="2800" b="1" dirty="0">
              <a:solidFill>
                <a:srgbClr val="000000"/>
              </a:solidFill>
            </a:endParaRPr>
          </a:p>
        </p:txBody>
      </p:sp>
      <p:cxnSp>
        <p:nvCxnSpPr>
          <p:cNvPr id="16" name="Elbow Connector 15"/>
          <p:cNvCxnSpPr>
            <a:stCxn id="5" idx="1"/>
            <a:endCxn id="14" idx="1"/>
          </p:cNvCxnSpPr>
          <p:nvPr/>
        </p:nvCxnSpPr>
        <p:spPr>
          <a:xfrm rot="10800000" flipH="1" flipV="1">
            <a:off x="2483555" y="3312320"/>
            <a:ext cx="1651001" cy="949678"/>
          </a:xfrm>
          <a:prstGeom prst="bentConnector3">
            <a:avLst>
              <a:gd name="adj1" fmla="val 49402"/>
            </a:avLst>
          </a:prstGeom>
          <a:ln w="5715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2" idx="2"/>
            <a:endCxn id="14" idx="0"/>
          </p:cNvCxnSpPr>
          <p:nvPr/>
        </p:nvCxnSpPr>
        <p:spPr>
          <a:xfrm>
            <a:off x="5588001" y="3004869"/>
            <a:ext cx="0" cy="612079"/>
          </a:xfrm>
          <a:prstGeom prst="straightConnector1">
            <a:avLst/>
          </a:prstGeom>
          <a:ln w="571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708823" y="3312236"/>
            <a:ext cx="774732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3794861" y="4907047"/>
            <a:ext cx="3597559" cy="1299067"/>
            <a:chOff x="3794861" y="4907047"/>
            <a:chExt cx="3597559" cy="1299067"/>
          </a:xfrm>
        </p:grpSpPr>
        <p:cxnSp>
          <p:nvCxnSpPr>
            <p:cNvPr id="23" name="Straight Arrow Connector 22"/>
            <p:cNvCxnSpPr>
              <a:stCxn id="14" idx="2"/>
            </p:cNvCxnSpPr>
            <p:nvPr/>
          </p:nvCxnSpPr>
          <p:spPr>
            <a:xfrm>
              <a:off x="5588001" y="4907047"/>
              <a:ext cx="0" cy="822064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3794861" y="5559783"/>
              <a:ext cx="3597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/>
                <a:t>Configure flyways</a:t>
              </a:r>
              <a:endParaRPr lang="en-US" sz="3600" b="1" dirty="0"/>
            </a:p>
          </p:txBody>
        </p:sp>
      </p:grpSp>
      <p:cxnSp>
        <p:nvCxnSpPr>
          <p:cNvPr id="36" name="Elbow Connector 35"/>
          <p:cNvCxnSpPr>
            <a:stCxn id="24" idx="3"/>
            <a:endCxn id="12" idx="3"/>
          </p:cNvCxnSpPr>
          <p:nvPr/>
        </p:nvCxnSpPr>
        <p:spPr>
          <a:xfrm flipH="1" flipV="1">
            <a:off x="7041446" y="2359820"/>
            <a:ext cx="350974" cy="3523129"/>
          </a:xfrm>
          <a:prstGeom prst="bentConnector3">
            <a:avLst>
              <a:gd name="adj1" fmla="val -145544"/>
            </a:avLst>
          </a:prstGeom>
          <a:ln w="76200" cmpd="sng">
            <a:solidFill>
              <a:schemeClr val="accent2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957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Flyway controller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83556" y="1417639"/>
            <a:ext cx="6203244" cy="3789361"/>
          </a:xfrm>
          <a:prstGeom prst="roundRect">
            <a:avLst/>
          </a:prstGeom>
          <a:noFill/>
          <a:ln w="57150" cmpd="sng"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9076" y="2835266"/>
            <a:ext cx="15897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Traffic</a:t>
            </a:r>
          </a:p>
          <a:p>
            <a:r>
              <a:rPr lang="en-US" sz="2800" b="1" dirty="0" smtClean="0"/>
              <a:t>Demands</a:t>
            </a:r>
            <a:endParaRPr lang="en-US" sz="28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134556" y="1714770"/>
            <a:ext cx="2906890" cy="129009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Wireless links</a:t>
            </a:r>
            <a:br>
              <a:rPr lang="en-US" sz="2800" b="1" dirty="0" smtClean="0">
                <a:solidFill>
                  <a:srgbClr val="000000"/>
                </a:solidFill>
              </a:rPr>
            </a:br>
            <a:r>
              <a:rPr lang="en-US" sz="2800" b="1" dirty="0" smtClean="0">
                <a:solidFill>
                  <a:srgbClr val="000000"/>
                </a:solidFill>
              </a:rPr>
              <a:t>&amp; Rates</a:t>
            </a:r>
            <a:endParaRPr lang="en-US" sz="2800" b="1" dirty="0">
              <a:solidFill>
                <a:srgbClr val="00000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134557" y="3616948"/>
            <a:ext cx="2906888" cy="1290099"/>
          </a:xfrm>
          <a:prstGeom prst="round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6200000" scaled="0"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>
                <a:solidFill>
                  <a:srgbClr val="000000"/>
                </a:solidFill>
              </a:rPr>
              <a:t>Iteratively choose best flyway</a:t>
            </a:r>
          </a:p>
        </p:txBody>
      </p:sp>
      <p:cxnSp>
        <p:nvCxnSpPr>
          <p:cNvPr id="16" name="Elbow Connector 15"/>
          <p:cNvCxnSpPr>
            <a:stCxn id="7" idx="3"/>
            <a:endCxn id="14" idx="1"/>
          </p:cNvCxnSpPr>
          <p:nvPr/>
        </p:nvCxnSpPr>
        <p:spPr>
          <a:xfrm>
            <a:off x="1708824" y="3312320"/>
            <a:ext cx="2425733" cy="949678"/>
          </a:xfrm>
          <a:prstGeom prst="bentConnector3">
            <a:avLst>
              <a:gd name="adj1" fmla="val 50000"/>
            </a:avLst>
          </a:prstGeom>
          <a:ln w="5715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2" idx="2"/>
            <a:endCxn id="14" idx="0"/>
          </p:cNvCxnSpPr>
          <p:nvPr/>
        </p:nvCxnSpPr>
        <p:spPr>
          <a:xfrm>
            <a:off x="5588001" y="3004869"/>
            <a:ext cx="0" cy="612079"/>
          </a:xfrm>
          <a:prstGeom prst="straightConnector1">
            <a:avLst/>
          </a:prstGeom>
          <a:ln w="571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7" name="Group 56"/>
          <p:cNvGrpSpPr/>
          <p:nvPr/>
        </p:nvGrpSpPr>
        <p:grpSpPr>
          <a:xfrm>
            <a:off x="7041445" y="1579647"/>
            <a:ext cx="1485542" cy="2682351"/>
            <a:chOff x="7041445" y="1579647"/>
            <a:chExt cx="1485542" cy="2682351"/>
          </a:xfrm>
        </p:grpSpPr>
        <p:cxnSp>
          <p:nvCxnSpPr>
            <p:cNvPr id="46" name="Elbow Connector 45"/>
            <p:cNvCxnSpPr>
              <a:stCxn id="14" idx="3"/>
            </p:cNvCxnSpPr>
            <p:nvPr/>
          </p:nvCxnSpPr>
          <p:spPr>
            <a:xfrm flipV="1">
              <a:off x="7041445" y="2243667"/>
              <a:ext cx="12700" cy="2018331"/>
            </a:xfrm>
            <a:prstGeom prst="bentConnector4">
              <a:avLst>
                <a:gd name="adj1" fmla="val 3977780"/>
                <a:gd name="adj2" fmla="val 99539"/>
              </a:avLst>
            </a:prstGeom>
            <a:ln w="76200" cmpd="sng">
              <a:solidFill>
                <a:schemeClr val="accent2"/>
              </a:solidFill>
              <a:prstDash val="solid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7240031" y="1579647"/>
              <a:ext cx="12869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chemeClr val="accent2"/>
                  </a:solidFill>
                </a:rPr>
                <a:t>Update</a:t>
              </a:r>
              <a:endParaRPr lang="en-US" sz="28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789221" y="4907047"/>
            <a:ext cx="3597559" cy="1299067"/>
            <a:chOff x="3789221" y="4907047"/>
            <a:chExt cx="3597559" cy="1299067"/>
          </a:xfrm>
        </p:grpSpPr>
        <p:cxnSp>
          <p:nvCxnSpPr>
            <p:cNvPr id="23" name="Straight Arrow Connector 22"/>
            <p:cNvCxnSpPr>
              <a:stCxn id="14" idx="2"/>
            </p:cNvCxnSpPr>
            <p:nvPr/>
          </p:nvCxnSpPr>
          <p:spPr>
            <a:xfrm>
              <a:off x="5588001" y="4907047"/>
              <a:ext cx="0" cy="822064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3789221" y="5559783"/>
              <a:ext cx="3597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/>
                <a:t>Configure flyways</a:t>
              </a:r>
              <a:endParaRPr lang="en-US" sz="3600" b="1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5588001" y="3006280"/>
            <a:ext cx="0" cy="612079"/>
          </a:xfrm>
          <a:prstGeom prst="straightConnector1">
            <a:avLst/>
          </a:prstGeom>
          <a:ln w="57150" cmpd="sng">
            <a:solidFill>
              <a:srgbClr val="C0504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7041445" y="4282935"/>
            <a:ext cx="14468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accent1"/>
                </a:solidFill>
              </a:rPr>
              <a:t>More?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591452" y="2853823"/>
            <a:ext cx="4283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accent1"/>
                </a:solidFill>
              </a:rPr>
              <a:t>Y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5658556" y="5082780"/>
            <a:ext cx="4887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accent1"/>
                </a:solidFill>
              </a:rPr>
              <a:t>N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941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59" grpId="0"/>
      <p:bldP spid="6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753557" y="1591733"/>
            <a:ext cx="4797776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How to </a:t>
            </a:r>
            <a:r>
              <a:rPr lang="en-US" b="1" i="1" dirty="0" smtClean="0"/>
              <a:t>setup links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b="1" i="1" dirty="0" smtClean="0"/>
              <a:t>predict bitrates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and </a:t>
            </a:r>
            <a:r>
              <a:rPr lang="en-US" b="1" i="1" dirty="0" smtClean="0"/>
              <a:t>manage interference</a:t>
            </a:r>
          </a:p>
          <a:p>
            <a:pPr algn="ctr"/>
            <a:endParaRPr lang="en-US" dirty="0"/>
          </a:p>
          <a:p>
            <a:pPr algn="ctr"/>
            <a:endParaRPr lang="en-US" sz="1600" dirty="0" smtClean="0"/>
          </a:p>
          <a:p>
            <a:pPr marL="0" indent="0" algn="ctr">
              <a:buNone/>
            </a:pPr>
            <a:r>
              <a:rPr lang="en-US" dirty="0" smtClean="0"/>
              <a:t>How to </a:t>
            </a:r>
            <a:r>
              <a:rPr lang="en-US" b="1" i="1" dirty="0" smtClean="0"/>
              <a:t>select flyways </a:t>
            </a:r>
            <a:r>
              <a:rPr lang="en-US" dirty="0" smtClean="0"/>
              <a:t>that will </a:t>
            </a:r>
            <a:r>
              <a:rPr lang="en-US" b="1" i="1" dirty="0" smtClean="0"/>
              <a:t>improve performance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Flyway controller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4134556" y="1714770"/>
            <a:ext cx="2906890" cy="129009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Wireless links</a:t>
            </a:r>
            <a:br>
              <a:rPr lang="en-US" sz="2800" b="1" dirty="0" smtClean="0">
                <a:solidFill>
                  <a:srgbClr val="000000"/>
                </a:solidFill>
              </a:rPr>
            </a:br>
            <a:r>
              <a:rPr lang="en-US" sz="2800" b="1" dirty="0" smtClean="0">
                <a:solidFill>
                  <a:srgbClr val="000000"/>
                </a:solidFill>
              </a:rPr>
              <a:t>&amp; Rates</a:t>
            </a:r>
            <a:endParaRPr lang="en-US" sz="2800" b="1" dirty="0">
              <a:solidFill>
                <a:srgbClr val="00000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134557" y="3616948"/>
            <a:ext cx="2906888" cy="1290099"/>
          </a:xfrm>
          <a:prstGeom prst="round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6200000" scaled="0"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>
                <a:solidFill>
                  <a:srgbClr val="000000"/>
                </a:solidFill>
              </a:rPr>
              <a:t>Iteratively choose best flyway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502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1.48148E-6 L -0.40885 -1.48148E-6 " pathEditMode="relative" rAng="0" ptsTypes="AA">
                                      <p:cBhvr>
                                        <p:cTn id="6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45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3.7037E-6 L -0.41059 -0.00209 " pathEditMode="relative" rAng="0" ptsTypes="AA">
                                      <p:cBhvr>
                                        <p:cTn id="8" dur="8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538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2" grpId="0" animBg="1"/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/>
          <p:nvPr/>
        </p:nvCxnSpPr>
        <p:spPr>
          <a:xfrm>
            <a:off x="2695218" y="2342444"/>
            <a:ext cx="4117622" cy="1707445"/>
          </a:xfrm>
          <a:prstGeom prst="bentConnector3">
            <a:avLst>
              <a:gd name="adj1" fmla="val 308"/>
            </a:avLst>
          </a:prstGeom>
          <a:ln w="1016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" y="4684889"/>
            <a:ext cx="91439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 smtClean="0">
                <a:solidFill>
                  <a:srgbClr val="E46C0A"/>
                </a:solidFill>
              </a:rPr>
              <a:t>Leverage the </a:t>
            </a:r>
            <a:r>
              <a:rPr lang="en-US" sz="3200" b="1" i="1" dirty="0" smtClean="0">
                <a:solidFill>
                  <a:srgbClr val="E46C0A"/>
                </a:solidFill>
              </a:rPr>
              <a:t>wired backbone</a:t>
            </a:r>
            <a:r>
              <a:rPr lang="en-US" sz="3200" i="1" dirty="0">
                <a:solidFill>
                  <a:srgbClr val="E46C0A"/>
                </a:solidFill>
              </a:rPr>
              <a:t/>
            </a:r>
            <a:br>
              <a:rPr lang="en-US" sz="3200" i="1" dirty="0">
                <a:solidFill>
                  <a:srgbClr val="E46C0A"/>
                </a:solidFill>
              </a:rPr>
            </a:br>
            <a:r>
              <a:rPr lang="en-US" sz="3200" i="1" dirty="0" smtClean="0">
                <a:solidFill>
                  <a:srgbClr val="E46C0A"/>
                </a:solidFill>
              </a:rPr>
              <a:t>to </a:t>
            </a:r>
            <a:r>
              <a:rPr lang="en-US" sz="3200" b="1" i="1" dirty="0" smtClean="0">
                <a:solidFill>
                  <a:srgbClr val="E46C0A"/>
                </a:solidFill>
              </a:rPr>
              <a:t>sidestep issues of coordination</a:t>
            </a:r>
            <a:endParaRPr lang="en-US" sz="3200" b="1" i="1" dirty="0">
              <a:solidFill>
                <a:srgbClr val="E46C0A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Coordinating devices</a:t>
            </a:r>
            <a:endParaRPr lang="en-US" b="1" dirty="0"/>
          </a:p>
        </p:txBody>
      </p:sp>
      <p:sp>
        <p:nvSpPr>
          <p:cNvPr id="9" name="Isosceles Triangle 8"/>
          <p:cNvSpPr/>
          <p:nvPr/>
        </p:nvSpPr>
        <p:spPr>
          <a:xfrm rot="6704730">
            <a:off x="5620628" y="2732792"/>
            <a:ext cx="903111" cy="1890889"/>
          </a:xfrm>
          <a:prstGeom prst="triangl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643499" y="3722511"/>
            <a:ext cx="550333" cy="550333"/>
          </a:xfrm>
          <a:prstGeom prst="ellipse">
            <a:avLst/>
          </a:prstGeom>
          <a:solidFill>
            <a:schemeClr val="accent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/>
          <p:nvPr/>
        </p:nvSpPr>
        <p:spPr>
          <a:xfrm rot="17615019">
            <a:off x="2884538" y="1826862"/>
            <a:ext cx="903111" cy="1619833"/>
          </a:xfrm>
          <a:prstGeom prst="triangl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22" name="Isosceles Triangle 21"/>
          <p:cNvSpPr/>
          <p:nvPr/>
        </p:nvSpPr>
        <p:spPr>
          <a:xfrm rot="15393175">
            <a:off x="2982790" y="1439175"/>
            <a:ext cx="903111" cy="1619833"/>
          </a:xfrm>
          <a:prstGeom prst="triangl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327066" y="2522182"/>
            <a:ext cx="1167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rgbClr val="FF0000"/>
                </a:solidFill>
              </a:rPr>
              <a:t>✘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2420106" y="2086446"/>
            <a:ext cx="550333" cy="550333"/>
          </a:xfrm>
          <a:prstGeom prst="ellipse">
            <a:avLst/>
          </a:prstGeom>
          <a:solidFill>
            <a:schemeClr val="accent3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225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544"/>
    </mc:Choice>
    <mc:Fallback xmlns="">
      <p:transition xmlns:p14="http://schemas.microsoft.com/office/powerpoint/2010/main" spd="slow" advTm="4954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1" grpId="0" animBg="1"/>
      <p:bldP spid="11" grpId="1" animBg="1"/>
      <p:bldP spid="2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Isosceles Triangle 26"/>
          <p:cNvSpPr/>
          <p:nvPr/>
        </p:nvSpPr>
        <p:spPr>
          <a:xfrm rot="13830331">
            <a:off x="1517343" y="3237525"/>
            <a:ext cx="903111" cy="1619833"/>
          </a:xfrm>
          <a:prstGeom prst="triangl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/>
          <p:cNvSpPr/>
          <p:nvPr/>
        </p:nvSpPr>
        <p:spPr>
          <a:xfrm rot="3030331">
            <a:off x="3228474" y="1817818"/>
            <a:ext cx="903111" cy="1619833"/>
          </a:xfrm>
          <a:prstGeom prst="triangl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/>
          <p:cNvSpPr/>
          <p:nvPr/>
        </p:nvSpPr>
        <p:spPr>
          <a:xfrm rot="13830331">
            <a:off x="1517343" y="3268285"/>
            <a:ext cx="903111" cy="1619833"/>
          </a:xfrm>
          <a:prstGeom prst="triangl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Orienting antennas</a:t>
            </a:r>
            <a:endParaRPr lang="en-US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4487333" y="2627734"/>
            <a:ext cx="44449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Traditional algorithms </a:t>
            </a:r>
            <a:r>
              <a:rPr lang="en-US" sz="3200" i="1" dirty="0" smtClean="0"/>
              <a:t>search</a:t>
            </a:r>
            <a:r>
              <a:rPr lang="en-US" sz="3200" dirty="0" smtClean="0"/>
              <a:t>, e.g. </a:t>
            </a:r>
            <a:r>
              <a:rPr lang="en-US" sz="3200" b="1" dirty="0" smtClean="0"/>
              <a:t>sector sweep</a:t>
            </a:r>
          </a:p>
          <a:p>
            <a:pPr algn="ctr"/>
            <a:endParaRPr lang="en-US" sz="3200" i="1" dirty="0">
              <a:solidFill>
                <a:srgbClr val="F79646"/>
              </a:solidFill>
            </a:endParaRPr>
          </a:p>
          <a:p>
            <a:pPr algn="ctr"/>
            <a:r>
              <a:rPr lang="en-US" sz="3200" i="1" dirty="0" smtClean="0">
                <a:solidFill>
                  <a:srgbClr val="E46C0A"/>
                </a:solidFill>
              </a:rPr>
              <a:t>Data center topology is</a:t>
            </a:r>
            <a:r>
              <a:rPr lang="en-US" sz="3200" b="1" i="1" dirty="0" smtClean="0">
                <a:solidFill>
                  <a:srgbClr val="E46C0A"/>
                </a:solidFill>
              </a:rPr>
              <a:t> known </a:t>
            </a:r>
            <a:r>
              <a:rPr lang="en-US" sz="3200" i="1" dirty="0" smtClean="0">
                <a:solidFill>
                  <a:srgbClr val="E46C0A"/>
                </a:solidFill>
              </a:rPr>
              <a:t>and</a:t>
            </a:r>
            <a:r>
              <a:rPr lang="en-US" sz="3200" b="1" i="1" dirty="0" smtClean="0">
                <a:solidFill>
                  <a:srgbClr val="E46C0A"/>
                </a:solidFill>
              </a:rPr>
              <a:t> stable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25</a:t>
            </a:fld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-270260" y="2946586"/>
            <a:ext cx="3234198" cy="3618776"/>
            <a:chOff x="-270260" y="2946586"/>
            <a:chExt cx="3234198" cy="3618776"/>
          </a:xfrm>
        </p:grpSpPr>
        <p:grpSp>
          <p:nvGrpSpPr>
            <p:cNvPr id="15" name="Group 14"/>
            <p:cNvGrpSpPr/>
            <p:nvPr/>
          </p:nvGrpSpPr>
          <p:grpSpPr>
            <a:xfrm rot="18990034">
              <a:off x="-111528" y="3353322"/>
              <a:ext cx="2093632" cy="3212040"/>
              <a:chOff x="-270260" y="2946586"/>
              <a:chExt cx="2093632" cy="3212040"/>
            </a:xfrm>
          </p:grpSpPr>
          <p:sp>
            <p:nvSpPr>
              <p:cNvPr id="16" name="Isosceles Triangle 15"/>
              <p:cNvSpPr/>
              <p:nvPr/>
            </p:nvSpPr>
            <p:spPr>
              <a:xfrm rot="11040297">
                <a:off x="920261" y="2946586"/>
                <a:ext cx="903111" cy="1619833"/>
              </a:xfrm>
              <a:prstGeom prst="triangle">
                <a:avLst/>
              </a:prstGeom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 rot="5640297">
                <a:off x="88101" y="3686777"/>
                <a:ext cx="903111" cy="1619833"/>
              </a:xfrm>
              <a:prstGeom prst="triangle">
                <a:avLst/>
              </a:prstGeom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 rot="240297">
                <a:off x="819988" y="4538793"/>
                <a:ext cx="903111" cy="1619833"/>
              </a:xfrm>
              <a:prstGeom prst="triangle">
                <a:avLst/>
              </a:prstGeom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-270260" y="2946586"/>
              <a:ext cx="3234198" cy="3212040"/>
              <a:chOff x="-270260" y="2946586"/>
              <a:chExt cx="3234198" cy="3212040"/>
            </a:xfrm>
          </p:grpSpPr>
          <p:sp>
            <p:nvSpPr>
              <p:cNvPr id="10" name="Isosceles Triangle 9"/>
              <p:cNvSpPr/>
              <p:nvPr/>
            </p:nvSpPr>
            <p:spPr>
              <a:xfrm rot="11040297">
                <a:off x="920261" y="2946586"/>
                <a:ext cx="903111" cy="1619833"/>
              </a:xfrm>
              <a:prstGeom prst="triangle">
                <a:avLst/>
              </a:prstGeom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/>
              <p:cNvSpPr/>
              <p:nvPr/>
            </p:nvSpPr>
            <p:spPr>
              <a:xfrm rot="16440297">
                <a:off x="1702466" y="3792697"/>
                <a:ext cx="903111" cy="1619833"/>
              </a:xfrm>
              <a:prstGeom prst="triangle">
                <a:avLst/>
              </a:prstGeom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Isosceles Triangle 11"/>
              <p:cNvSpPr/>
              <p:nvPr/>
            </p:nvSpPr>
            <p:spPr>
              <a:xfrm rot="5640297">
                <a:off x="88101" y="3686777"/>
                <a:ext cx="903111" cy="1619833"/>
              </a:xfrm>
              <a:prstGeom prst="triangle">
                <a:avLst/>
              </a:prstGeom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Isosceles Triangle 12"/>
              <p:cNvSpPr/>
              <p:nvPr/>
            </p:nvSpPr>
            <p:spPr>
              <a:xfrm rot="240297">
                <a:off x="819988" y="4538793"/>
                <a:ext cx="903111" cy="1619833"/>
              </a:xfrm>
              <a:prstGeom prst="triangle">
                <a:avLst/>
              </a:prstGeom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Oval 3"/>
          <p:cNvSpPr/>
          <p:nvPr/>
        </p:nvSpPr>
        <p:spPr>
          <a:xfrm rot="18511922">
            <a:off x="1063367" y="4279937"/>
            <a:ext cx="550333" cy="550333"/>
          </a:xfrm>
          <a:prstGeom prst="ellipse">
            <a:avLst/>
          </a:prstGeom>
          <a:solidFill>
            <a:schemeClr val="accent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13667" y="1846623"/>
            <a:ext cx="550333" cy="550333"/>
          </a:xfrm>
          <a:prstGeom prst="ellipse">
            <a:avLst/>
          </a:prstGeom>
          <a:solidFill>
            <a:schemeClr val="accent3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4058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862"/>
    </mc:Choice>
    <mc:Fallback xmlns="">
      <p:transition xmlns:p14="http://schemas.microsoft.com/office/powerpoint/2010/main" spd="slow" advTm="8086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Isosceles Triangle 26"/>
          <p:cNvSpPr/>
          <p:nvPr/>
        </p:nvSpPr>
        <p:spPr>
          <a:xfrm rot="13830331">
            <a:off x="1517343" y="3237525"/>
            <a:ext cx="903111" cy="1619833"/>
          </a:xfrm>
          <a:prstGeom prst="triangl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/>
          <p:cNvSpPr/>
          <p:nvPr/>
        </p:nvSpPr>
        <p:spPr>
          <a:xfrm rot="3030331">
            <a:off x="3228474" y="1817818"/>
            <a:ext cx="903111" cy="1619833"/>
          </a:xfrm>
          <a:prstGeom prst="triangl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/>
          <p:cNvSpPr/>
          <p:nvPr/>
        </p:nvSpPr>
        <p:spPr>
          <a:xfrm rot="13830331">
            <a:off x="1517343" y="3268285"/>
            <a:ext cx="903111" cy="1619833"/>
          </a:xfrm>
          <a:prstGeom prst="triangl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Predicting bitrate</a:t>
            </a:r>
            <a:endParaRPr lang="en-US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3842446" y="1974144"/>
            <a:ext cx="539233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This </a:t>
            </a:r>
            <a:r>
              <a:rPr lang="en-US" sz="3200" dirty="0"/>
              <a:t>is </a:t>
            </a:r>
            <a:r>
              <a:rPr lang="en-US" sz="3200" b="1" dirty="0" smtClean="0"/>
              <a:t>hard in</a:t>
            </a:r>
            <a:br>
              <a:rPr lang="en-US" sz="3200" b="1" dirty="0" smtClean="0"/>
            </a:br>
            <a:r>
              <a:rPr lang="en-US" sz="3200" b="1" dirty="0" smtClean="0"/>
              <a:t>multi-path</a:t>
            </a:r>
            <a:r>
              <a:rPr lang="en-US" sz="3200" dirty="0" smtClean="0"/>
              <a:t> environments</a:t>
            </a:r>
          </a:p>
          <a:p>
            <a:pPr algn="ctr"/>
            <a:endParaRPr lang="en-US" sz="3200" dirty="0">
              <a:solidFill>
                <a:srgbClr val="F79646"/>
              </a:solidFill>
            </a:endParaRPr>
          </a:p>
          <a:p>
            <a:pPr algn="ctr"/>
            <a:r>
              <a:rPr lang="en-US" sz="3200" b="1" i="1" dirty="0" smtClean="0">
                <a:solidFill>
                  <a:srgbClr val="E46C0A"/>
                </a:solidFill>
              </a:rPr>
              <a:t>Directionality alleviates</a:t>
            </a:r>
          </a:p>
          <a:p>
            <a:pPr algn="ctr"/>
            <a:r>
              <a:rPr lang="en-US" sz="3200" b="1" i="1" dirty="0" smtClean="0">
                <a:solidFill>
                  <a:srgbClr val="E46C0A"/>
                </a:solidFill>
              </a:rPr>
              <a:t>multi-path</a:t>
            </a:r>
            <a:r>
              <a:rPr lang="en-US" sz="3200" i="1" dirty="0">
                <a:solidFill>
                  <a:srgbClr val="E46C0A"/>
                </a:solidFill>
              </a:rPr>
              <a:t>:</a:t>
            </a:r>
            <a:r>
              <a:rPr lang="en-US" sz="3200" i="1" dirty="0" smtClean="0">
                <a:solidFill>
                  <a:srgbClr val="E46C0A"/>
                </a:solidFill>
              </a:rPr>
              <a:t> </a:t>
            </a:r>
            <a:r>
              <a:rPr lang="en-US" sz="3200" b="1" i="1" dirty="0" smtClean="0">
                <a:solidFill>
                  <a:srgbClr val="E46C0A"/>
                </a:solidFill>
              </a:rPr>
              <a:t>SNR lookup table</a:t>
            </a:r>
          </a:p>
          <a:p>
            <a:pPr algn="ctr"/>
            <a:r>
              <a:rPr lang="en-US" sz="3200" b="1" dirty="0" smtClean="0">
                <a:solidFill>
                  <a:srgbClr val="E46C0A"/>
                </a:solidFill>
              </a:rPr>
              <a:t>[DIRC, SIGCOMM’09]</a:t>
            </a:r>
          </a:p>
          <a:p>
            <a:pPr algn="ctr"/>
            <a:endParaRPr lang="en-US" sz="3200" dirty="0" smtClean="0"/>
          </a:p>
          <a:p>
            <a:pPr algn="ctr"/>
            <a:r>
              <a:rPr lang="en-US" sz="3200" dirty="0" smtClean="0"/>
              <a:t>Use </a:t>
            </a:r>
            <a:r>
              <a:rPr lang="en-US" sz="3200" b="1" dirty="0" smtClean="0"/>
              <a:t>SINR for interference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Oval 3"/>
          <p:cNvSpPr/>
          <p:nvPr/>
        </p:nvSpPr>
        <p:spPr>
          <a:xfrm rot="18511922">
            <a:off x="1063367" y="4279937"/>
            <a:ext cx="550333" cy="550333"/>
          </a:xfrm>
          <a:prstGeom prst="ellipse">
            <a:avLst/>
          </a:prstGeom>
          <a:solidFill>
            <a:schemeClr val="accent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13667" y="1846623"/>
            <a:ext cx="550333" cy="550333"/>
          </a:xfrm>
          <a:prstGeom prst="ellipse">
            <a:avLst/>
          </a:prstGeom>
          <a:solidFill>
            <a:schemeClr val="accent3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/>
          <p:nvPr/>
        </p:nvSpPr>
        <p:spPr>
          <a:xfrm rot="7524589">
            <a:off x="2940548" y="4881408"/>
            <a:ext cx="903111" cy="1890889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rot="21233822">
            <a:off x="3738501" y="5988977"/>
            <a:ext cx="550333" cy="550333"/>
          </a:xfrm>
          <a:prstGeom prst="ellipse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95497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862"/>
    </mc:Choice>
    <mc:Fallback xmlns="">
      <p:transition xmlns:p14="http://schemas.microsoft.com/office/powerpoint/2010/main" spd="slow" advTm="8086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>
            <a:endCxn id="6" idx="2"/>
          </p:cNvCxnSpPr>
          <p:nvPr/>
        </p:nvCxnSpPr>
        <p:spPr>
          <a:xfrm>
            <a:off x="2167466" y="3287890"/>
            <a:ext cx="4188170" cy="4335"/>
          </a:xfrm>
          <a:prstGeom prst="line">
            <a:avLst/>
          </a:prstGeom>
          <a:ln w="1016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High-efficiency MAC</a:t>
            </a:r>
            <a:endParaRPr lang="en-US" b="1" dirty="0"/>
          </a:p>
        </p:txBody>
      </p:sp>
      <p:pic>
        <p:nvPicPr>
          <p:cNvPr id="16" name="Picture 15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233" y="2531575"/>
            <a:ext cx="546847" cy="615203"/>
          </a:xfrm>
          <a:prstGeom prst="rect">
            <a:avLst/>
          </a:prstGeom>
        </p:spPr>
      </p:pic>
      <p:pic>
        <p:nvPicPr>
          <p:cNvPr id="18" name="Picture 17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82212" y="2531575"/>
            <a:ext cx="546847" cy="615203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6355636" y="3017058"/>
            <a:ext cx="550333" cy="550333"/>
          </a:xfrm>
          <a:prstGeom prst="ellipse">
            <a:avLst/>
          </a:prstGeom>
          <a:solidFill>
            <a:schemeClr val="accent5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1947324" y="3017058"/>
            <a:ext cx="550333" cy="550333"/>
          </a:xfrm>
          <a:prstGeom prst="ellipse">
            <a:avLst/>
          </a:prstGeom>
          <a:solidFill>
            <a:schemeClr val="accent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799303" y="2291686"/>
            <a:ext cx="1377586" cy="479778"/>
          </a:xfrm>
          <a:prstGeom prst="round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5616223" y="2291686"/>
            <a:ext cx="268434" cy="479778"/>
          </a:xfrm>
          <a:prstGeom prst="round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6037057" y="3567391"/>
            <a:ext cx="268434" cy="479778"/>
          </a:xfrm>
          <a:prstGeom prst="round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5723468" y="3567391"/>
            <a:ext cx="268434" cy="479778"/>
          </a:xfrm>
          <a:prstGeom prst="round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5399236" y="3567391"/>
            <a:ext cx="268434" cy="479778"/>
          </a:xfrm>
          <a:prstGeom prst="round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4205111" y="2291686"/>
            <a:ext cx="1380744" cy="479778"/>
          </a:xfrm>
          <a:prstGeom prst="round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06294" y="4318000"/>
            <a:ext cx="6965262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Offload small reverse TCP</a:t>
            </a:r>
            <a:br>
              <a:rPr lang="en-US" sz="3600" dirty="0" smtClean="0"/>
            </a:br>
            <a:r>
              <a:rPr lang="en-US" sz="3600" dirty="0" smtClean="0"/>
              <a:t>packets</a:t>
            </a:r>
            <a:r>
              <a:rPr lang="en-US" sz="3600" dirty="0"/>
              <a:t> </a:t>
            </a:r>
            <a:r>
              <a:rPr lang="en-US" sz="3600" dirty="0" smtClean="0"/>
              <a:t>to wired network:</a:t>
            </a:r>
          </a:p>
          <a:p>
            <a:pPr algn="ctr"/>
            <a:r>
              <a:rPr lang="en-US" sz="3600" b="1" dirty="0" smtClean="0">
                <a:solidFill>
                  <a:srgbClr val="E46C0A"/>
                </a:solidFill>
              </a:rPr>
              <a:t>+25% wireless </a:t>
            </a:r>
            <a:r>
              <a:rPr lang="en-US" sz="3600" b="1" dirty="0" err="1" smtClean="0">
                <a:solidFill>
                  <a:srgbClr val="E46C0A"/>
                </a:solidFill>
              </a:rPr>
              <a:t>goodput</a:t>
            </a:r>
            <a:endParaRPr lang="en-US" sz="3600" b="1" dirty="0">
              <a:solidFill>
                <a:srgbClr val="E46C0A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154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33"/>
    </mc:Choice>
    <mc:Fallback xmlns="">
      <p:transition xmlns:p14="http://schemas.microsoft.com/office/powerpoint/2010/main" spd="slow" advTm="4343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8" grpId="1" animBg="1"/>
      <p:bldP spid="32" grpId="1" animBg="1"/>
      <p:bldP spid="33" grpId="1" animBg="1"/>
      <p:bldP spid="35" grpId="0" animBg="1"/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753557" y="1591733"/>
            <a:ext cx="4797776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How to </a:t>
            </a:r>
            <a:r>
              <a:rPr lang="en-US" b="1" i="1" dirty="0" smtClean="0"/>
              <a:t>setup links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b="1" i="1" dirty="0" smtClean="0"/>
              <a:t>predict bitrates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and </a:t>
            </a:r>
            <a:r>
              <a:rPr lang="en-US" b="1" i="1" dirty="0" smtClean="0"/>
              <a:t>manage interference</a:t>
            </a:r>
          </a:p>
          <a:p>
            <a:pPr algn="ctr"/>
            <a:endParaRPr lang="en-US" dirty="0"/>
          </a:p>
          <a:p>
            <a:pPr algn="ctr"/>
            <a:endParaRPr lang="en-US" sz="1600" dirty="0" smtClean="0"/>
          </a:p>
          <a:p>
            <a:pPr marL="0" indent="0" algn="ctr">
              <a:buNone/>
            </a:pPr>
            <a:r>
              <a:rPr lang="en-US" dirty="0" smtClean="0"/>
              <a:t>How to </a:t>
            </a:r>
            <a:r>
              <a:rPr lang="en-US" b="1" i="1" dirty="0" smtClean="0"/>
              <a:t>select flyways </a:t>
            </a:r>
            <a:r>
              <a:rPr lang="en-US" dirty="0" smtClean="0"/>
              <a:t>that will </a:t>
            </a:r>
            <a:r>
              <a:rPr lang="en-US" b="1" i="1" dirty="0" smtClean="0"/>
              <a:t>improve performance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Flyway controller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51180" y="3616948"/>
            <a:ext cx="2906888" cy="1290099"/>
          </a:xfrm>
          <a:prstGeom prst="round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6200000" scaled="0"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>
                <a:solidFill>
                  <a:srgbClr val="000000"/>
                </a:solidFill>
              </a:rPr>
              <a:t>Iteratively choose best flyway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51178" y="1591733"/>
            <a:ext cx="2906890" cy="129009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Wireless links</a:t>
            </a:r>
            <a:br>
              <a:rPr lang="en-US" sz="2800" b="1" dirty="0" smtClean="0">
                <a:solidFill>
                  <a:srgbClr val="000000"/>
                </a:solidFill>
              </a:rPr>
            </a:br>
            <a:r>
              <a:rPr lang="en-US" sz="2800" b="1" dirty="0" smtClean="0">
                <a:solidFill>
                  <a:srgbClr val="000000"/>
                </a:solidFill>
              </a:rPr>
              <a:t>&amp; Rates</a:t>
            </a:r>
            <a:endParaRPr lang="en-US" sz="2800" b="1" dirty="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13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Selecting flyways: Simple example</a:t>
            </a:r>
            <a:endParaRPr lang="en-US" b="1" dirty="0"/>
          </a:p>
        </p:txBody>
      </p:sp>
      <p:sp>
        <p:nvSpPr>
          <p:cNvPr id="57" name="Content Placeholder 56"/>
          <p:cNvSpPr>
            <a:spLocks noGrp="1"/>
          </p:cNvSpPr>
          <p:nvPr>
            <p:ph sz="half" idx="2"/>
          </p:nvPr>
        </p:nvSpPr>
        <p:spPr>
          <a:xfrm>
            <a:off x="4989286" y="1509480"/>
            <a:ext cx="3924904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 smtClean="0"/>
              <a:t>Base 10 Gbps network:</a:t>
            </a:r>
          </a:p>
          <a:p>
            <a:r>
              <a:rPr lang="en-US" b="1" dirty="0" smtClean="0"/>
              <a:t>15 seconds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427850" y="3578029"/>
            <a:ext cx="787232" cy="1671303"/>
            <a:chOff x="496881" y="3422808"/>
            <a:chExt cx="787232" cy="1671303"/>
          </a:xfrm>
        </p:grpSpPr>
        <p:sp>
          <p:nvSpPr>
            <p:cNvPr id="28" name="Rounded Rectangle 27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 Same Side Corner Rectangle 28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S1</a:t>
              </a:r>
              <a:endParaRPr lang="en-US" b="1" dirty="0"/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1803203" y="3578030"/>
            <a:ext cx="787232" cy="1671303"/>
            <a:chOff x="496881" y="3422808"/>
            <a:chExt cx="787232" cy="1671303"/>
          </a:xfrm>
        </p:grpSpPr>
        <p:sp>
          <p:nvSpPr>
            <p:cNvPr id="36" name="Rounded Rectangle 35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 Same Side Corner Rectangle 36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/>
                <a:t>D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3960550" y="3578029"/>
            <a:ext cx="787232" cy="1671303"/>
            <a:chOff x="496881" y="3422808"/>
            <a:chExt cx="787232" cy="1671303"/>
          </a:xfrm>
        </p:grpSpPr>
        <p:sp>
          <p:nvSpPr>
            <p:cNvPr id="44" name="Rounded Rectangle 43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ound Same Side Corner Rectangle 44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S3</a:t>
              </a:r>
              <a:endParaRPr lang="en-US" b="1" dirty="0"/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47" name="Oval 46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2" name="Straight Connector 51"/>
          <p:cNvCxnSpPr>
            <a:stCxn id="29" idx="3"/>
            <a:endCxn id="51" idx="2"/>
          </p:cNvCxnSpPr>
          <p:nvPr/>
        </p:nvCxnSpPr>
        <p:spPr>
          <a:xfrm flipV="1">
            <a:off x="821466" y="2419301"/>
            <a:ext cx="1269062" cy="1158728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37" idx="3"/>
            <a:endCxn id="51" idx="2"/>
          </p:cNvCxnSpPr>
          <p:nvPr/>
        </p:nvCxnSpPr>
        <p:spPr>
          <a:xfrm flipH="1" flipV="1">
            <a:off x="2090528" y="2419301"/>
            <a:ext cx="106291" cy="1158729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5" idx="3"/>
            <a:endCxn id="51" idx="2"/>
          </p:cNvCxnSpPr>
          <p:nvPr/>
        </p:nvCxnSpPr>
        <p:spPr>
          <a:xfrm flipH="1" flipV="1">
            <a:off x="2090528" y="2419301"/>
            <a:ext cx="2263638" cy="1158728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545201" y="2039817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56" name="Freeform 55"/>
          <p:cNvSpPr/>
          <p:nvPr/>
        </p:nvSpPr>
        <p:spPr>
          <a:xfrm>
            <a:off x="1199444" y="3175000"/>
            <a:ext cx="620889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889" h="395111">
                <a:moveTo>
                  <a:pt x="0" y="395111"/>
                </a:moveTo>
                <a:cubicBezTo>
                  <a:pt x="110537" y="197555"/>
                  <a:pt x="221075" y="0"/>
                  <a:pt x="324556" y="0"/>
                </a:cubicBezTo>
                <a:cubicBezTo>
                  <a:pt x="428037" y="0"/>
                  <a:pt x="524463" y="197555"/>
                  <a:pt x="62088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 83"/>
          <p:cNvSpPr/>
          <p:nvPr/>
        </p:nvSpPr>
        <p:spPr>
          <a:xfrm flipH="1">
            <a:off x="2314222" y="3175000"/>
            <a:ext cx="1646329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889" h="395111">
                <a:moveTo>
                  <a:pt x="0" y="395111"/>
                </a:moveTo>
                <a:cubicBezTo>
                  <a:pt x="110537" y="197555"/>
                  <a:pt x="221075" y="0"/>
                  <a:pt x="324556" y="0"/>
                </a:cubicBezTo>
                <a:cubicBezTo>
                  <a:pt x="428037" y="0"/>
                  <a:pt x="524463" y="197555"/>
                  <a:pt x="62088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2922694" y="3578029"/>
            <a:ext cx="787232" cy="1671303"/>
            <a:chOff x="496881" y="3422808"/>
            <a:chExt cx="787232" cy="1671303"/>
          </a:xfrm>
        </p:grpSpPr>
        <p:sp>
          <p:nvSpPr>
            <p:cNvPr id="34" name="Rounded Rectangle 33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ound Same Side Corner Rectangle 40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S2</a:t>
              </a:r>
              <a:endParaRPr lang="en-US" b="1" dirty="0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49" name="Oval 48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3" name="TextBox 52"/>
          <p:cNvSpPr txBox="1"/>
          <p:nvPr/>
        </p:nvSpPr>
        <p:spPr>
          <a:xfrm>
            <a:off x="2877759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40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54" name="TextBox 53"/>
          <p:cNvSpPr txBox="1"/>
          <p:nvPr/>
        </p:nvSpPr>
        <p:spPr>
          <a:xfrm>
            <a:off x="3870993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60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315117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50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60" name="Freeform 59"/>
          <p:cNvSpPr/>
          <p:nvPr/>
        </p:nvSpPr>
        <p:spPr>
          <a:xfrm flipH="1">
            <a:off x="2500875" y="3282244"/>
            <a:ext cx="1050371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  <a:gd name="connsiteX0" fmla="*/ 0 w 521219"/>
              <a:gd name="connsiteY0" fmla="*/ 395111 h 395111"/>
              <a:gd name="connsiteX1" fmla="*/ 224886 w 521219"/>
              <a:gd name="connsiteY1" fmla="*/ 0 h 395111"/>
              <a:gd name="connsiteX2" fmla="*/ 521219 w 52121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1219" h="395111">
                <a:moveTo>
                  <a:pt x="0" y="395111"/>
                </a:moveTo>
                <a:cubicBezTo>
                  <a:pt x="110537" y="197555"/>
                  <a:pt x="121405" y="0"/>
                  <a:pt x="224886" y="0"/>
                </a:cubicBezTo>
                <a:cubicBezTo>
                  <a:pt x="328367" y="0"/>
                  <a:pt x="424793" y="197555"/>
                  <a:pt x="52121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600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81"/>
    </mc:Choice>
    <mc:Fallback xmlns="">
      <p:transition xmlns:p14="http://schemas.microsoft.com/office/powerpoint/2010/main" spd="slow" advTm="2948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" name="Straight Connector 86"/>
          <p:cNvCxnSpPr>
            <a:stCxn id="40" idx="0"/>
            <a:endCxn id="83" idx="2"/>
          </p:cNvCxnSpPr>
          <p:nvPr/>
        </p:nvCxnSpPr>
        <p:spPr>
          <a:xfrm flipH="1" flipV="1">
            <a:off x="1794196" y="2169426"/>
            <a:ext cx="1708903" cy="350165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5" idx="0"/>
            <a:endCxn id="83" idx="2"/>
          </p:cNvCxnSpPr>
          <p:nvPr/>
        </p:nvCxnSpPr>
        <p:spPr>
          <a:xfrm flipV="1">
            <a:off x="1794196" y="2169426"/>
            <a:ext cx="0" cy="350165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ontent Placeholder 51"/>
          <p:cNvSpPr>
            <a:spLocks noGrp="1"/>
          </p:cNvSpPr>
          <p:nvPr>
            <p:ph sz="half" idx="2"/>
          </p:nvPr>
        </p:nvSpPr>
        <p:spPr>
          <a:xfrm>
            <a:off x="4459111" y="1470376"/>
            <a:ext cx="4227689" cy="4905023"/>
          </a:xfrm>
        </p:spPr>
        <p:txBody>
          <a:bodyPr anchor="ctr" anchorCtr="1">
            <a:normAutofit/>
          </a:bodyPr>
          <a:lstStyle/>
          <a:p>
            <a:pPr marL="0" indent="0" algn="ctr">
              <a:buNone/>
            </a:pPr>
            <a:r>
              <a:rPr lang="en-US" sz="4000" b="1" dirty="0" smtClean="0">
                <a:solidFill>
                  <a:srgbClr val="008000"/>
                </a:solidFill>
              </a:rPr>
              <a:t>No core hotspots</a:t>
            </a:r>
          </a:p>
          <a:p>
            <a:pPr marL="0" indent="0" algn="ctr">
              <a:buNone/>
            </a:pPr>
            <a:r>
              <a:rPr lang="en-US" sz="4000" b="1" dirty="0" smtClean="0">
                <a:solidFill>
                  <a:srgbClr val="008000"/>
                </a:solidFill>
              </a:rPr>
              <a:t>No job placement</a:t>
            </a:r>
          </a:p>
          <a:p>
            <a:pPr marL="0" indent="0" algn="ctr">
              <a:buNone/>
            </a:pPr>
            <a:endParaRPr lang="en-US" sz="2000" b="1" dirty="0" smtClean="0">
              <a:solidFill>
                <a:srgbClr val="008000"/>
              </a:solidFill>
            </a:endParaRPr>
          </a:p>
          <a:p>
            <a:pPr marL="0" indent="0" algn="ctr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Costly switches</a:t>
            </a:r>
          </a:p>
          <a:p>
            <a:pPr marL="0" indent="0" algn="ctr">
              <a:buNone/>
            </a:pPr>
            <a:r>
              <a:rPr lang="en-US" sz="4000" b="1" dirty="0" smtClean="0">
                <a:solidFill>
                  <a:srgbClr val="FF0000"/>
                </a:solidFill>
              </a:rPr>
              <a:t>Complex wiring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Eliminating oversubscription</a:t>
            </a:r>
            <a:br>
              <a:rPr lang="en-US" b="1" dirty="0" smtClean="0"/>
            </a:br>
            <a:r>
              <a:rPr lang="en-US" b="1" dirty="0" smtClean="0"/>
              <a:t>is expensive</a:t>
            </a:r>
            <a:endParaRPr lang="en-US" b="1" dirty="0"/>
          </a:p>
        </p:txBody>
      </p:sp>
      <p:cxnSp>
        <p:nvCxnSpPr>
          <p:cNvPr id="29" name="Straight Connector 28"/>
          <p:cNvCxnSpPr>
            <a:stCxn id="17" idx="3"/>
            <a:endCxn id="25" idx="2"/>
          </p:cNvCxnSpPr>
          <p:nvPr/>
        </p:nvCxnSpPr>
        <p:spPr>
          <a:xfrm flipV="1">
            <a:off x="666245" y="2899075"/>
            <a:ext cx="1127951" cy="52373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>
            <a:stCxn id="62" idx="3"/>
            <a:endCxn id="25" idx="2"/>
          </p:cNvCxnSpPr>
          <p:nvPr/>
        </p:nvCxnSpPr>
        <p:spPr>
          <a:xfrm flipV="1">
            <a:off x="1605877" y="2899075"/>
            <a:ext cx="188319" cy="52373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stCxn id="72" idx="3"/>
            <a:endCxn id="40" idx="2"/>
          </p:cNvCxnSpPr>
          <p:nvPr/>
        </p:nvCxnSpPr>
        <p:spPr>
          <a:xfrm flipV="1">
            <a:off x="3187529" y="2899075"/>
            <a:ext cx="315570" cy="52373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272629" y="3422808"/>
            <a:ext cx="787232" cy="2801079"/>
            <a:chOff x="496881" y="3422808"/>
            <a:chExt cx="787232" cy="2801079"/>
          </a:xfrm>
        </p:grpSpPr>
        <p:sp>
          <p:nvSpPr>
            <p:cNvPr id="16" name="Rounded Rectangle 15"/>
            <p:cNvSpPr/>
            <p:nvPr/>
          </p:nvSpPr>
          <p:spPr>
            <a:xfrm>
              <a:off x="496882" y="3422809"/>
              <a:ext cx="787230" cy="2801078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ound Same Side Corner Rectangle 16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b="1" dirty="0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661756" y="3961862"/>
              <a:ext cx="477145" cy="2114173"/>
              <a:chOff x="647645" y="4046528"/>
              <a:chExt cx="477145" cy="2114173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656623" y="514685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661112" y="569702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z="3200" smtClean="0">
                <a:solidFill>
                  <a:schemeClr val="tx1"/>
                </a:solidFill>
              </a:rPr>
              <a:pPr/>
              <a:t>3</a:t>
            </a:fld>
            <a:endParaRPr lang="en-US" sz="3200" dirty="0">
              <a:solidFill>
                <a:schemeClr val="tx1"/>
              </a:solidFill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212261" y="3422808"/>
            <a:ext cx="787232" cy="2801079"/>
            <a:chOff x="496881" y="3422808"/>
            <a:chExt cx="787232" cy="2801079"/>
          </a:xfrm>
        </p:grpSpPr>
        <p:sp>
          <p:nvSpPr>
            <p:cNvPr id="59" name="Rounded Rectangle 58"/>
            <p:cNvSpPr/>
            <p:nvPr/>
          </p:nvSpPr>
          <p:spPr>
            <a:xfrm>
              <a:off x="496882" y="3422809"/>
              <a:ext cx="787230" cy="2801078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ound Same Side Corner Rectangle 61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b="1" dirty="0"/>
            </a:p>
          </p:txBody>
        </p:sp>
        <p:grpSp>
          <p:nvGrpSpPr>
            <p:cNvPr id="63" name="Group 62"/>
            <p:cNvGrpSpPr/>
            <p:nvPr/>
          </p:nvGrpSpPr>
          <p:grpSpPr>
            <a:xfrm>
              <a:off x="661756" y="3961862"/>
              <a:ext cx="477145" cy="2114173"/>
              <a:chOff x="647645" y="4046528"/>
              <a:chExt cx="477145" cy="2114173"/>
            </a:xfrm>
          </p:grpSpPr>
          <p:sp>
            <p:nvSpPr>
              <p:cNvPr id="66" name="Oval 65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656623" y="514685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661112" y="569702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0" name="Group 69"/>
          <p:cNvGrpSpPr/>
          <p:nvPr/>
        </p:nvGrpSpPr>
        <p:grpSpPr>
          <a:xfrm>
            <a:off x="2793913" y="3422808"/>
            <a:ext cx="787232" cy="2801079"/>
            <a:chOff x="496881" y="3422808"/>
            <a:chExt cx="787232" cy="2801079"/>
          </a:xfrm>
        </p:grpSpPr>
        <p:sp>
          <p:nvSpPr>
            <p:cNvPr id="71" name="Rounded Rectangle 70"/>
            <p:cNvSpPr/>
            <p:nvPr/>
          </p:nvSpPr>
          <p:spPr>
            <a:xfrm>
              <a:off x="496882" y="3422809"/>
              <a:ext cx="787230" cy="2801078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 Same Side Corner Rectangle 71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b="1" dirty="0"/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661756" y="3961862"/>
              <a:ext cx="477145" cy="2114173"/>
              <a:chOff x="647645" y="4046528"/>
              <a:chExt cx="477145" cy="2114173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656623" y="514685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661112" y="569702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0" name="TextBox 29"/>
          <p:cNvSpPr txBox="1"/>
          <p:nvPr/>
        </p:nvSpPr>
        <p:spPr>
          <a:xfrm>
            <a:off x="2144889" y="4512027"/>
            <a:ext cx="5388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…</a:t>
            </a:r>
            <a:endParaRPr lang="en-US" sz="4000" dirty="0"/>
          </a:p>
        </p:txBody>
      </p:sp>
      <p:sp>
        <p:nvSpPr>
          <p:cNvPr id="86" name="TextBox 85"/>
          <p:cNvSpPr txBox="1"/>
          <p:nvPr/>
        </p:nvSpPr>
        <p:spPr>
          <a:xfrm>
            <a:off x="4189696" y="1815483"/>
            <a:ext cx="5388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…</a:t>
            </a:r>
            <a:endParaRPr lang="en-US" sz="4000" dirty="0"/>
          </a:p>
        </p:txBody>
      </p:sp>
      <p:cxnSp>
        <p:nvCxnSpPr>
          <p:cNvPr id="42" name="Straight Connector 41"/>
          <p:cNvCxnSpPr>
            <a:stCxn id="25" idx="0"/>
            <a:endCxn id="39" idx="2"/>
          </p:cNvCxnSpPr>
          <p:nvPr/>
        </p:nvCxnSpPr>
        <p:spPr>
          <a:xfrm flipV="1">
            <a:off x="1794196" y="2169426"/>
            <a:ext cx="1708903" cy="350165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40" idx="0"/>
            <a:endCxn id="39" idx="2"/>
          </p:cNvCxnSpPr>
          <p:nvPr/>
        </p:nvCxnSpPr>
        <p:spPr>
          <a:xfrm flipV="1">
            <a:off x="3503099" y="2169426"/>
            <a:ext cx="0" cy="350165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59" idx="0"/>
            <a:endCxn id="39" idx="2"/>
          </p:cNvCxnSpPr>
          <p:nvPr/>
        </p:nvCxnSpPr>
        <p:spPr>
          <a:xfrm flipV="1">
            <a:off x="1605877" y="2169426"/>
            <a:ext cx="1897222" cy="125338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6" idx="0"/>
            <a:endCxn id="83" idx="2"/>
          </p:cNvCxnSpPr>
          <p:nvPr/>
        </p:nvCxnSpPr>
        <p:spPr>
          <a:xfrm flipV="1">
            <a:off x="666245" y="2169426"/>
            <a:ext cx="1127951" cy="125338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71" idx="0"/>
            <a:endCxn id="83" idx="2"/>
          </p:cNvCxnSpPr>
          <p:nvPr/>
        </p:nvCxnSpPr>
        <p:spPr>
          <a:xfrm flipH="1" flipV="1">
            <a:off x="1794196" y="2169426"/>
            <a:ext cx="1393333" cy="125338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1248869" y="2519591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1248869" y="1789942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957772" y="1789942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957772" y="2519591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81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927"/>
    </mc:Choice>
    <mc:Fallback xmlns="">
      <p:transition xmlns:p14="http://schemas.microsoft.com/office/powerpoint/2010/main" spd="slow" advTm="5092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2922694" y="3578029"/>
            <a:ext cx="787232" cy="1671303"/>
            <a:chOff x="496881" y="3422808"/>
            <a:chExt cx="787232" cy="1671303"/>
          </a:xfrm>
        </p:grpSpPr>
        <p:sp>
          <p:nvSpPr>
            <p:cNvPr id="60" name="Rounded Rectangle 59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ound Same Side Corner Rectangle 60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S2</a:t>
              </a:r>
              <a:endParaRPr lang="en-US" b="1" dirty="0"/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63" name="Oval 62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5" name="Freeform 64"/>
          <p:cNvSpPr/>
          <p:nvPr/>
        </p:nvSpPr>
        <p:spPr>
          <a:xfrm flipH="1">
            <a:off x="2500875" y="3282244"/>
            <a:ext cx="1050371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  <a:gd name="connsiteX0" fmla="*/ 0 w 521219"/>
              <a:gd name="connsiteY0" fmla="*/ 395111 h 395111"/>
              <a:gd name="connsiteX1" fmla="*/ 224886 w 521219"/>
              <a:gd name="connsiteY1" fmla="*/ 0 h 395111"/>
              <a:gd name="connsiteX2" fmla="*/ 521219 w 52121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1219" h="395111">
                <a:moveTo>
                  <a:pt x="0" y="395111"/>
                </a:moveTo>
                <a:cubicBezTo>
                  <a:pt x="110537" y="197555"/>
                  <a:pt x="121405" y="0"/>
                  <a:pt x="224886" y="0"/>
                </a:cubicBezTo>
                <a:cubicBezTo>
                  <a:pt x="328367" y="0"/>
                  <a:pt x="424793" y="197555"/>
                  <a:pt x="52121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/>
          <p:cNvSpPr/>
          <p:nvPr/>
        </p:nvSpPr>
        <p:spPr>
          <a:xfrm flipH="1">
            <a:off x="2314222" y="3175000"/>
            <a:ext cx="1646329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889" h="395111">
                <a:moveTo>
                  <a:pt x="0" y="395111"/>
                </a:moveTo>
                <a:cubicBezTo>
                  <a:pt x="110537" y="197555"/>
                  <a:pt x="221075" y="0"/>
                  <a:pt x="324556" y="0"/>
                </a:cubicBezTo>
                <a:cubicBezTo>
                  <a:pt x="428037" y="0"/>
                  <a:pt x="524463" y="197555"/>
                  <a:pt x="62088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“Straggler”: Flyway at largest hotspot</a:t>
            </a:r>
            <a:endParaRPr lang="en-US" b="1" dirty="0"/>
          </a:p>
        </p:txBody>
      </p:sp>
      <p:sp>
        <p:nvSpPr>
          <p:cNvPr id="57" name="Content Placeholder 56"/>
          <p:cNvSpPr>
            <a:spLocks noGrp="1"/>
          </p:cNvSpPr>
          <p:nvPr>
            <p:ph sz="half" idx="2"/>
          </p:nvPr>
        </p:nvSpPr>
        <p:spPr>
          <a:xfrm>
            <a:off x="4989286" y="1509480"/>
            <a:ext cx="3924904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Base 10 Gbps network:</a:t>
            </a:r>
          </a:p>
          <a:p>
            <a:r>
              <a:rPr lang="en-US" dirty="0" smtClean="0"/>
              <a:t>15 seconds</a:t>
            </a:r>
          </a:p>
          <a:p>
            <a:pPr marL="0" indent="0">
              <a:buNone/>
            </a:pPr>
            <a:r>
              <a:rPr lang="en-US" b="1" i="1" dirty="0" smtClean="0"/>
              <a:t>Straggler:</a:t>
            </a:r>
            <a:endParaRPr lang="en-US" dirty="0"/>
          </a:p>
          <a:p>
            <a:r>
              <a:rPr lang="en-US" b="1" dirty="0" smtClean="0"/>
              <a:t>12.2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427850" y="3578029"/>
            <a:ext cx="787232" cy="1671303"/>
            <a:chOff x="496881" y="3422808"/>
            <a:chExt cx="787232" cy="1671303"/>
          </a:xfrm>
        </p:grpSpPr>
        <p:sp>
          <p:nvSpPr>
            <p:cNvPr id="28" name="Rounded Rectangle 27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 Same Side Corner Rectangle 28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S1</a:t>
              </a:r>
              <a:endParaRPr lang="en-US" b="1" dirty="0"/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1803203" y="3578030"/>
            <a:ext cx="787232" cy="1671303"/>
            <a:chOff x="496881" y="3422808"/>
            <a:chExt cx="787232" cy="1671303"/>
          </a:xfrm>
        </p:grpSpPr>
        <p:sp>
          <p:nvSpPr>
            <p:cNvPr id="36" name="Rounded Rectangle 35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 Same Side Corner Rectangle 36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/>
                <a:t>D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3960550" y="3578029"/>
            <a:ext cx="787232" cy="1671303"/>
            <a:chOff x="496881" y="3422808"/>
            <a:chExt cx="787232" cy="1671303"/>
          </a:xfrm>
        </p:grpSpPr>
        <p:sp>
          <p:nvSpPr>
            <p:cNvPr id="44" name="Rounded Rectangle 43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ound Same Side Corner Rectangle 44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S3</a:t>
              </a:r>
              <a:endParaRPr lang="en-US" b="1" dirty="0"/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47" name="Oval 46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2" name="Straight Connector 51"/>
          <p:cNvCxnSpPr>
            <a:stCxn id="29" idx="3"/>
            <a:endCxn id="51" idx="2"/>
          </p:cNvCxnSpPr>
          <p:nvPr/>
        </p:nvCxnSpPr>
        <p:spPr>
          <a:xfrm flipV="1">
            <a:off x="821466" y="2419301"/>
            <a:ext cx="1269062" cy="1158728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37" idx="3"/>
            <a:endCxn id="51" idx="2"/>
          </p:cNvCxnSpPr>
          <p:nvPr/>
        </p:nvCxnSpPr>
        <p:spPr>
          <a:xfrm flipH="1" flipV="1">
            <a:off x="2090528" y="2419301"/>
            <a:ext cx="106291" cy="1158729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5" idx="3"/>
            <a:endCxn id="51" idx="2"/>
          </p:cNvCxnSpPr>
          <p:nvPr/>
        </p:nvCxnSpPr>
        <p:spPr>
          <a:xfrm flipH="1" flipV="1">
            <a:off x="2090528" y="2419301"/>
            <a:ext cx="2263638" cy="1158728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545201" y="2039817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56" name="Freeform 55"/>
          <p:cNvSpPr/>
          <p:nvPr/>
        </p:nvSpPr>
        <p:spPr>
          <a:xfrm>
            <a:off x="1199444" y="3175000"/>
            <a:ext cx="620889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889" h="395111">
                <a:moveTo>
                  <a:pt x="0" y="395111"/>
                </a:moveTo>
                <a:cubicBezTo>
                  <a:pt x="110537" y="197555"/>
                  <a:pt x="221075" y="0"/>
                  <a:pt x="324556" y="0"/>
                </a:cubicBezTo>
                <a:cubicBezTo>
                  <a:pt x="428037" y="0"/>
                  <a:pt x="524463" y="197555"/>
                  <a:pt x="62088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756" y="3475982"/>
            <a:ext cx="546847" cy="615203"/>
          </a:xfrm>
          <a:prstGeom prst="rect">
            <a:avLst/>
          </a:prstGeom>
          <a:effectLst/>
        </p:spPr>
      </p:pic>
      <p:pic>
        <p:nvPicPr>
          <p:cNvPr id="34" name="Picture 33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78898" y="3501880"/>
            <a:ext cx="546847" cy="615203"/>
          </a:xfrm>
          <a:prstGeom prst="rect">
            <a:avLst/>
          </a:prstGeom>
          <a:effectLst/>
        </p:spPr>
      </p:pic>
      <p:pic>
        <p:nvPicPr>
          <p:cNvPr id="41" name="Picture 40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3442" y="3501881"/>
            <a:ext cx="546847" cy="615203"/>
          </a:xfrm>
          <a:prstGeom prst="rect">
            <a:avLst/>
          </a:prstGeom>
          <a:effectLst/>
        </p:spPr>
      </p:pic>
      <p:sp>
        <p:nvSpPr>
          <p:cNvPr id="42" name="Freeform 41"/>
          <p:cNvSpPr/>
          <p:nvPr/>
        </p:nvSpPr>
        <p:spPr>
          <a:xfrm>
            <a:off x="1935864" y="2952743"/>
            <a:ext cx="1637577" cy="523240"/>
          </a:xfrm>
          <a:custGeom>
            <a:avLst/>
            <a:gdLst>
              <a:gd name="connsiteX0" fmla="*/ 0 w 1213555"/>
              <a:gd name="connsiteY0" fmla="*/ 465752 h 465752"/>
              <a:gd name="connsiteX1" fmla="*/ 677333 w 1213555"/>
              <a:gd name="connsiteY1" fmla="*/ 85 h 465752"/>
              <a:gd name="connsiteX2" fmla="*/ 1213555 w 1213555"/>
              <a:gd name="connsiteY2" fmla="*/ 423419 h 465752"/>
              <a:gd name="connsiteX3" fmla="*/ 1213555 w 1213555"/>
              <a:gd name="connsiteY3" fmla="*/ 423419 h 465752"/>
              <a:gd name="connsiteX4" fmla="*/ 1213555 w 1213555"/>
              <a:gd name="connsiteY4" fmla="*/ 423419 h 46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3555" h="465752">
                <a:moveTo>
                  <a:pt x="0" y="465752"/>
                </a:moveTo>
                <a:cubicBezTo>
                  <a:pt x="237537" y="236446"/>
                  <a:pt x="475074" y="7140"/>
                  <a:pt x="677333" y="85"/>
                </a:cubicBezTo>
                <a:cubicBezTo>
                  <a:pt x="879592" y="-6970"/>
                  <a:pt x="1213555" y="423419"/>
                  <a:pt x="1213555" y="423419"/>
                </a:cubicBezTo>
                <a:lnTo>
                  <a:pt x="1213555" y="423419"/>
                </a:lnTo>
                <a:lnTo>
                  <a:pt x="1213555" y="423419"/>
                </a:lnTo>
              </a:path>
            </a:pathLst>
          </a:custGeom>
          <a:ln w="76200" cmpd="sng">
            <a:solidFill>
              <a:srgbClr val="E46C0A"/>
            </a:solidFill>
            <a:prstDash val="solid"/>
            <a:headEnd type="triangle"/>
            <a:tailEnd type="none"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2844113" y="2306412"/>
            <a:ext cx="1903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 smtClean="0">
                <a:solidFill>
                  <a:srgbClr val="E46C0A"/>
                </a:solidFill>
              </a:rPr>
              <a:t>3 Gbps</a:t>
            </a:r>
            <a:endParaRPr lang="en-US" sz="3600" b="1" i="1" dirty="0">
              <a:solidFill>
                <a:srgbClr val="E46C0A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877759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40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53" name="TextBox 52"/>
          <p:cNvSpPr txBox="1"/>
          <p:nvPr/>
        </p:nvSpPr>
        <p:spPr>
          <a:xfrm>
            <a:off x="3870993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60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54" name="TextBox 53"/>
          <p:cNvSpPr txBox="1"/>
          <p:nvPr/>
        </p:nvSpPr>
        <p:spPr>
          <a:xfrm>
            <a:off x="315117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50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pic>
        <p:nvPicPr>
          <p:cNvPr id="67" name="Picture 66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49271" y="3475982"/>
            <a:ext cx="546847" cy="615203"/>
          </a:xfrm>
          <a:prstGeom prst="rect">
            <a:avLst/>
          </a:prstGeom>
          <a:effectLst/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228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81"/>
    </mc:Choice>
    <mc:Fallback xmlns="">
      <p:transition xmlns:p14="http://schemas.microsoft.com/office/powerpoint/2010/main" spd="slow" advTm="2948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/>
          <p:cNvGrpSpPr/>
          <p:nvPr/>
        </p:nvGrpSpPr>
        <p:grpSpPr>
          <a:xfrm>
            <a:off x="2922694" y="3578029"/>
            <a:ext cx="787232" cy="1671303"/>
            <a:chOff x="496881" y="3422808"/>
            <a:chExt cx="787232" cy="1671303"/>
          </a:xfrm>
        </p:grpSpPr>
        <p:sp>
          <p:nvSpPr>
            <p:cNvPr id="54" name="Rounded Rectangle 53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 Same Side Corner Rectangle 57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S2</a:t>
              </a:r>
              <a:endParaRPr lang="en-US" b="1" dirty="0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61" name="Oval 60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“Transit”: Forward traffic on flyway</a:t>
            </a:r>
            <a:endParaRPr lang="en-US" b="1" dirty="0"/>
          </a:p>
        </p:txBody>
      </p:sp>
      <p:sp>
        <p:nvSpPr>
          <p:cNvPr id="57" name="Content Placeholder 56"/>
          <p:cNvSpPr>
            <a:spLocks noGrp="1"/>
          </p:cNvSpPr>
          <p:nvPr>
            <p:ph sz="half" idx="2"/>
          </p:nvPr>
        </p:nvSpPr>
        <p:spPr>
          <a:xfrm>
            <a:off x="4989286" y="1509480"/>
            <a:ext cx="3924904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Base 10 Gbps network:</a:t>
            </a:r>
          </a:p>
          <a:p>
            <a:r>
              <a:rPr lang="en-US" dirty="0" smtClean="0"/>
              <a:t>15 seconds</a:t>
            </a:r>
          </a:p>
          <a:p>
            <a:pPr marL="0" indent="0">
              <a:buNone/>
            </a:pPr>
            <a:r>
              <a:rPr lang="en-US" dirty="0" smtClean="0"/>
              <a:t>Straggler:</a:t>
            </a:r>
            <a:endParaRPr lang="en-US" dirty="0"/>
          </a:p>
          <a:p>
            <a:r>
              <a:rPr lang="en-US" dirty="0" smtClean="0"/>
              <a:t>12.2 seconds</a:t>
            </a:r>
          </a:p>
          <a:p>
            <a:pPr marL="0" indent="0">
              <a:buNone/>
            </a:pPr>
            <a:r>
              <a:rPr lang="en-US" b="1" i="1" dirty="0" smtClean="0"/>
              <a:t>Transit:</a:t>
            </a:r>
          </a:p>
          <a:p>
            <a:r>
              <a:rPr lang="en-US" b="1" dirty="0" smtClean="0"/>
              <a:t>11.7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31</a:t>
            </a:fld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427850" y="3578029"/>
            <a:ext cx="787232" cy="1671303"/>
            <a:chOff x="496881" y="3422808"/>
            <a:chExt cx="787232" cy="1671303"/>
          </a:xfrm>
        </p:grpSpPr>
        <p:sp>
          <p:nvSpPr>
            <p:cNvPr id="28" name="Rounded Rectangle 27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 Same Side Corner Rectangle 28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S1</a:t>
              </a:r>
              <a:endParaRPr lang="en-US" b="1" dirty="0"/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1803203" y="3578030"/>
            <a:ext cx="787232" cy="1671303"/>
            <a:chOff x="496881" y="3422808"/>
            <a:chExt cx="787232" cy="1671303"/>
          </a:xfrm>
        </p:grpSpPr>
        <p:sp>
          <p:nvSpPr>
            <p:cNvPr id="36" name="Rounded Rectangle 35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 Same Side Corner Rectangle 36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/>
                <a:t>D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2" name="Straight Connector 51"/>
          <p:cNvCxnSpPr>
            <a:stCxn id="29" idx="3"/>
            <a:endCxn id="51" idx="2"/>
          </p:cNvCxnSpPr>
          <p:nvPr/>
        </p:nvCxnSpPr>
        <p:spPr>
          <a:xfrm flipV="1">
            <a:off x="821466" y="2419301"/>
            <a:ext cx="1269062" cy="1158728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37" idx="3"/>
            <a:endCxn id="51" idx="2"/>
          </p:cNvCxnSpPr>
          <p:nvPr/>
        </p:nvCxnSpPr>
        <p:spPr>
          <a:xfrm flipH="1" flipV="1">
            <a:off x="2090528" y="2419301"/>
            <a:ext cx="106291" cy="1158729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5" idx="3"/>
            <a:endCxn id="51" idx="2"/>
          </p:cNvCxnSpPr>
          <p:nvPr/>
        </p:nvCxnSpPr>
        <p:spPr>
          <a:xfrm flipH="1" flipV="1">
            <a:off x="2090528" y="2419301"/>
            <a:ext cx="2263638" cy="1158728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545201" y="2039817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56" name="Freeform 55"/>
          <p:cNvSpPr/>
          <p:nvPr/>
        </p:nvSpPr>
        <p:spPr>
          <a:xfrm>
            <a:off x="1199444" y="3175000"/>
            <a:ext cx="620889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889" h="395111">
                <a:moveTo>
                  <a:pt x="0" y="395111"/>
                </a:moveTo>
                <a:cubicBezTo>
                  <a:pt x="110537" y="197555"/>
                  <a:pt x="221075" y="0"/>
                  <a:pt x="324556" y="0"/>
                </a:cubicBezTo>
                <a:cubicBezTo>
                  <a:pt x="428037" y="0"/>
                  <a:pt x="524463" y="197555"/>
                  <a:pt x="62088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756" y="3475982"/>
            <a:ext cx="546847" cy="615203"/>
          </a:xfrm>
          <a:prstGeom prst="rect">
            <a:avLst/>
          </a:prstGeom>
          <a:effectLst/>
        </p:spPr>
      </p:pic>
      <p:pic>
        <p:nvPicPr>
          <p:cNvPr id="34" name="Picture 33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78898" y="3501880"/>
            <a:ext cx="546847" cy="615203"/>
          </a:xfrm>
          <a:prstGeom prst="rect">
            <a:avLst/>
          </a:prstGeom>
          <a:effectLst/>
        </p:spPr>
      </p:pic>
      <p:pic>
        <p:nvPicPr>
          <p:cNvPr id="41" name="Picture 40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3442" y="3501881"/>
            <a:ext cx="546847" cy="615203"/>
          </a:xfrm>
          <a:prstGeom prst="rect">
            <a:avLst/>
          </a:prstGeom>
          <a:effectLst/>
        </p:spPr>
      </p:pic>
      <p:sp>
        <p:nvSpPr>
          <p:cNvPr id="50" name="Freeform 49"/>
          <p:cNvSpPr/>
          <p:nvPr/>
        </p:nvSpPr>
        <p:spPr>
          <a:xfrm>
            <a:off x="670791" y="1551814"/>
            <a:ext cx="3904201" cy="2035929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  <a:gd name="connsiteX0" fmla="*/ 0 w 620889"/>
              <a:gd name="connsiteY0" fmla="*/ 427721 h 427721"/>
              <a:gd name="connsiteX1" fmla="*/ 324556 w 620889"/>
              <a:gd name="connsiteY1" fmla="*/ 0 h 427721"/>
              <a:gd name="connsiteX2" fmla="*/ 620889 w 620889"/>
              <a:gd name="connsiteY2" fmla="*/ 427721 h 427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889" h="427721">
                <a:moveTo>
                  <a:pt x="0" y="427721"/>
                </a:moveTo>
                <a:cubicBezTo>
                  <a:pt x="110537" y="230165"/>
                  <a:pt x="221075" y="0"/>
                  <a:pt x="324556" y="0"/>
                </a:cubicBezTo>
                <a:cubicBezTo>
                  <a:pt x="428037" y="0"/>
                  <a:pt x="524463" y="230165"/>
                  <a:pt x="620889" y="427721"/>
                </a:cubicBezTo>
              </a:path>
            </a:pathLst>
          </a:custGeom>
          <a:ln w="57150" cmpd="sng">
            <a:solidFill>
              <a:schemeClr val="tx1"/>
            </a:solidFill>
            <a:prstDash val="sysDash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2844113" y="2306412"/>
            <a:ext cx="1903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 smtClean="0">
                <a:solidFill>
                  <a:srgbClr val="E46C0A"/>
                </a:solidFill>
              </a:rPr>
              <a:t>3 Gbps</a:t>
            </a:r>
            <a:endParaRPr lang="en-US" sz="3600" b="1" i="1" dirty="0">
              <a:solidFill>
                <a:srgbClr val="E46C0A"/>
              </a:solidFill>
            </a:endParaRPr>
          </a:p>
        </p:txBody>
      </p:sp>
      <p:sp>
        <p:nvSpPr>
          <p:cNvPr id="63" name="Freeform 62"/>
          <p:cNvSpPr/>
          <p:nvPr/>
        </p:nvSpPr>
        <p:spPr>
          <a:xfrm flipH="1">
            <a:off x="2500875" y="3282244"/>
            <a:ext cx="1050371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  <a:gd name="connsiteX0" fmla="*/ 0 w 521219"/>
              <a:gd name="connsiteY0" fmla="*/ 395111 h 395111"/>
              <a:gd name="connsiteX1" fmla="*/ 224886 w 521219"/>
              <a:gd name="connsiteY1" fmla="*/ 0 h 395111"/>
              <a:gd name="connsiteX2" fmla="*/ 521219 w 52121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1219" h="395111">
                <a:moveTo>
                  <a:pt x="0" y="395111"/>
                </a:moveTo>
                <a:cubicBezTo>
                  <a:pt x="110537" y="197555"/>
                  <a:pt x="121405" y="0"/>
                  <a:pt x="224886" y="0"/>
                </a:cubicBezTo>
                <a:cubicBezTo>
                  <a:pt x="328367" y="0"/>
                  <a:pt x="424793" y="197555"/>
                  <a:pt x="52121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3"/>
          <p:cNvSpPr/>
          <p:nvPr/>
        </p:nvSpPr>
        <p:spPr>
          <a:xfrm flipH="1">
            <a:off x="2314222" y="3175000"/>
            <a:ext cx="1646329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889" h="395111">
                <a:moveTo>
                  <a:pt x="0" y="395111"/>
                </a:moveTo>
                <a:cubicBezTo>
                  <a:pt x="110537" y="197555"/>
                  <a:pt x="221075" y="0"/>
                  <a:pt x="324556" y="0"/>
                </a:cubicBezTo>
                <a:cubicBezTo>
                  <a:pt x="428037" y="0"/>
                  <a:pt x="524463" y="197555"/>
                  <a:pt x="62088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64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49271" y="3475982"/>
            <a:ext cx="546847" cy="615203"/>
          </a:xfrm>
          <a:prstGeom prst="rect">
            <a:avLst/>
          </a:prstGeom>
          <a:effectLst/>
        </p:spPr>
      </p:pic>
      <p:grpSp>
        <p:nvGrpSpPr>
          <p:cNvPr id="66" name="Group 65"/>
          <p:cNvGrpSpPr/>
          <p:nvPr/>
        </p:nvGrpSpPr>
        <p:grpSpPr>
          <a:xfrm>
            <a:off x="3960550" y="3578029"/>
            <a:ext cx="787232" cy="1671303"/>
            <a:chOff x="496881" y="3422808"/>
            <a:chExt cx="787232" cy="1671303"/>
          </a:xfrm>
        </p:grpSpPr>
        <p:sp>
          <p:nvSpPr>
            <p:cNvPr id="67" name="Rounded Rectangle 66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ound Same Side Corner Rectangle 67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S3</a:t>
              </a:r>
              <a:endParaRPr lang="en-US" b="1" dirty="0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70" name="Oval 69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2" name="TextBox 71"/>
          <p:cNvSpPr txBox="1"/>
          <p:nvPr/>
        </p:nvSpPr>
        <p:spPr>
          <a:xfrm>
            <a:off x="2877759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40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73" name="TextBox 72"/>
          <p:cNvSpPr txBox="1"/>
          <p:nvPr/>
        </p:nvSpPr>
        <p:spPr>
          <a:xfrm>
            <a:off x="3870993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60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74" name="TextBox 73"/>
          <p:cNvSpPr txBox="1"/>
          <p:nvPr/>
        </p:nvSpPr>
        <p:spPr>
          <a:xfrm>
            <a:off x="315117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50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42" name="Freeform 41"/>
          <p:cNvSpPr/>
          <p:nvPr/>
        </p:nvSpPr>
        <p:spPr>
          <a:xfrm>
            <a:off x="1935864" y="2952743"/>
            <a:ext cx="1637577" cy="523240"/>
          </a:xfrm>
          <a:custGeom>
            <a:avLst/>
            <a:gdLst>
              <a:gd name="connsiteX0" fmla="*/ 0 w 1213555"/>
              <a:gd name="connsiteY0" fmla="*/ 465752 h 465752"/>
              <a:gd name="connsiteX1" fmla="*/ 677333 w 1213555"/>
              <a:gd name="connsiteY1" fmla="*/ 85 h 465752"/>
              <a:gd name="connsiteX2" fmla="*/ 1213555 w 1213555"/>
              <a:gd name="connsiteY2" fmla="*/ 423419 h 465752"/>
              <a:gd name="connsiteX3" fmla="*/ 1213555 w 1213555"/>
              <a:gd name="connsiteY3" fmla="*/ 423419 h 465752"/>
              <a:gd name="connsiteX4" fmla="*/ 1213555 w 1213555"/>
              <a:gd name="connsiteY4" fmla="*/ 423419 h 46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3555" h="465752">
                <a:moveTo>
                  <a:pt x="0" y="465752"/>
                </a:moveTo>
                <a:cubicBezTo>
                  <a:pt x="237537" y="236446"/>
                  <a:pt x="475074" y="7140"/>
                  <a:pt x="677333" y="85"/>
                </a:cubicBezTo>
                <a:cubicBezTo>
                  <a:pt x="879592" y="-6970"/>
                  <a:pt x="1213555" y="423419"/>
                  <a:pt x="1213555" y="423419"/>
                </a:cubicBezTo>
                <a:lnTo>
                  <a:pt x="1213555" y="423419"/>
                </a:lnTo>
                <a:lnTo>
                  <a:pt x="1213555" y="423419"/>
                </a:lnTo>
              </a:path>
            </a:pathLst>
          </a:custGeom>
          <a:ln w="76200" cmpd="sng">
            <a:solidFill>
              <a:srgbClr val="E46C0A"/>
            </a:solidFill>
            <a:prstDash val="solid"/>
            <a:headEnd type="triangle"/>
            <a:tailEnd type="none"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076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81"/>
    </mc:Choice>
    <mc:Fallback xmlns="">
      <p:transition xmlns:p14="http://schemas.microsoft.com/office/powerpoint/2010/main" spd="slow" advTm="2948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/>
          <p:cNvGrpSpPr/>
          <p:nvPr/>
        </p:nvGrpSpPr>
        <p:grpSpPr>
          <a:xfrm>
            <a:off x="2922694" y="3578029"/>
            <a:ext cx="787232" cy="1671303"/>
            <a:chOff x="496881" y="3422808"/>
            <a:chExt cx="787232" cy="1671303"/>
          </a:xfrm>
        </p:grpSpPr>
        <p:sp>
          <p:nvSpPr>
            <p:cNvPr id="54" name="Rounded Rectangle 53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ound Same Side Corner Rectangle 55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S2</a:t>
              </a:r>
              <a:endParaRPr lang="en-US" b="1" dirty="0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2" name="Freeform 61"/>
          <p:cNvSpPr/>
          <p:nvPr/>
        </p:nvSpPr>
        <p:spPr>
          <a:xfrm flipH="1">
            <a:off x="2500875" y="3282244"/>
            <a:ext cx="1050371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  <a:gd name="connsiteX0" fmla="*/ 0 w 521219"/>
              <a:gd name="connsiteY0" fmla="*/ 395111 h 395111"/>
              <a:gd name="connsiteX1" fmla="*/ 224886 w 521219"/>
              <a:gd name="connsiteY1" fmla="*/ 0 h 395111"/>
              <a:gd name="connsiteX2" fmla="*/ 521219 w 52121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1219" h="395111">
                <a:moveTo>
                  <a:pt x="0" y="395111"/>
                </a:moveTo>
                <a:cubicBezTo>
                  <a:pt x="110537" y="197555"/>
                  <a:pt x="121405" y="0"/>
                  <a:pt x="224886" y="0"/>
                </a:cubicBezTo>
                <a:cubicBezTo>
                  <a:pt x="328367" y="0"/>
                  <a:pt x="424793" y="197555"/>
                  <a:pt x="52121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 flipH="1">
            <a:off x="2314222" y="3175000"/>
            <a:ext cx="1646329" cy="395111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889" h="395111">
                <a:moveTo>
                  <a:pt x="0" y="395111"/>
                </a:moveTo>
                <a:cubicBezTo>
                  <a:pt x="110537" y="197555"/>
                  <a:pt x="221075" y="0"/>
                  <a:pt x="324556" y="0"/>
                </a:cubicBezTo>
                <a:cubicBezTo>
                  <a:pt x="428037" y="0"/>
                  <a:pt x="524463" y="197555"/>
                  <a:pt x="620889" y="395111"/>
                </a:cubicBezTo>
              </a:path>
            </a:pathLst>
          </a:custGeom>
          <a:ln w="5715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649271" y="3475982"/>
            <a:ext cx="546847" cy="615203"/>
          </a:xfrm>
          <a:prstGeom prst="rect">
            <a:avLst/>
          </a:prstGeom>
          <a:effectLst/>
        </p:spPr>
      </p:pic>
      <p:grpSp>
        <p:nvGrpSpPr>
          <p:cNvPr id="65" name="Group 64"/>
          <p:cNvGrpSpPr/>
          <p:nvPr/>
        </p:nvGrpSpPr>
        <p:grpSpPr>
          <a:xfrm>
            <a:off x="3960550" y="3578029"/>
            <a:ext cx="787232" cy="1671303"/>
            <a:chOff x="496881" y="3422808"/>
            <a:chExt cx="787232" cy="1671303"/>
          </a:xfrm>
        </p:grpSpPr>
        <p:sp>
          <p:nvSpPr>
            <p:cNvPr id="66" name="Rounded Rectangle 65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ound Same Side Corner Rectangle 66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S3</a:t>
              </a:r>
              <a:endParaRPr lang="en-US" b="1" dirty="0"/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1" name="TextBox 70"/>
          <p:cNvSpPr txBox="1"/>
          <p:nvPr/>
        </p:nvSpPr>
        <p:spPr>
          <a:xfrm>
            <a:off x="2877759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40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72" name="TextBox 71"/>
          <p:cNvSpPr txBox="1"/>
          <p:nvPr/>
        </p:nvSpPr>
        <p:spPr>
          <a:xfrm>
            <a:off x="3870993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60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73" name="TextBox 72"/>
          <p:cNvSpPr txBox="1"/>
          <p:nvPr/>
        </p:nvSpPr>
        <p:spPr>
          <a:xfrm>
            <a:off x="315117" y="5218389"/>
            <a:ext cx="989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50</a:t>
            </a:r>
          </a:p>
          <a:p>
            <a:pPr algn="ctr"/>
            <a:r>
              <a:rPr lang="en-US" sz="3600" b="1" dirty="0" smtClean="0"/>
              <a:t>Gb</a:t>
            </a:r>
            <a:endParaRPr lang="en-US" sz="36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“Greedy”</a:t>
            </a:r>
            <a:r>
              <a:rPr lang="en-US" b="1" dirty="0" smtClean="0"/>
              <a:t>: Choose faster flyways</a:t>
            </a:r>
            <a:endParaRPr lang="en-US" b="1" dirty="0"/>
          </a:p>
        </p:txBody>
      </p:sp>
      <p:sp>
        <p:nvSpPr>
          <p:cNvPr id="57" name="Content Placeholder 56"/>
          <p:cNvSpPr>
            <a:spLocks noGrp="1"/>
          </p:cNvSpPr>
          <p:nvPr>
            <p:ph sz="half" idx="2"/>
          </p:nvPr>
        </p:nvSpPr>
        <p:spPr>
          <a:xfrm>
            <a:off x="4989286" y="1509480"/>
            <a:ext cx="3924904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Base 10 Gbps network:</a:t>
            </a:r>
          </a:p>
          <a:p>
            <a:r>
              <a:rPr lang="en-US" dirty="0" smtClean="0"/>
              <a:t>15 seconds</a:t>
            </a:r>
          </a:p>
          <a:p>
            <a:pPr marL="0" indent="0">
              <a:buNone/>
            </a:pPr>
            <a:r>
              <a:rPr lang="en-US" dirty="0" smtClean="0"/>
              <a:t>Straggler:</a:t>
            </a:r>
            <a:endParaRPr lang="en-US" dirty="0"/>
          </a:p>
          <a:p>
            <a:r>
              <a:rPr lang="en-US" dirty="0" smtClean="0"/>
              <a:t>12.2 seconds</a:t>
            </a:r>
          </a:p>
          <a:p>
            <a:pPr marL="0" indent="0">
              <a:buNone/>
            </a:pPr>
            <a:r>
              <a:rPr lang="en-US" dirty="0" smtClean="0"/>
              <a:t>Transit:</a:t>
            </a:r>
          </a:p>
          <a:p>
            <a:r>
              <a:rPr lang="en-US" dirty="0" smtClean="0"/>
              <a:t>11.7 seconds</a:t>
            </a:r>
          </a:p>
          <a:p>
            <a:pPr marL="0" indent="0">
              <a:buNone/>
            </a:pPr>
            <a:r>
              <a:rPr lang="en-US" b="1" i="1" dirty="0" smtClean="0"/>
              <a:t>Greedy:</a:t>
            </a:r>
          </a:p>
          <a:p>
            <a:r>
              <a:rPr lang="en-US" b="1" dirty="0" smtClean="0"/>
              <a:t>9.4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32</a:t>
            </a:fld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427850" y="3578029"/>
            <a:ext cx="787232" cy="1671303"/>
            <a:chOff x="496881" y="3422808"/>
            <a:chExt cx="787232" cy="1671303"/>
          </a:xfrm>
        </p:grpSpPr>
        <p:sp>
          <p:nvSpPr>
            <p:cNvPr id="28" name="Rounded Rectangle 27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 Same Side Corner Rectangle 28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 smtClean="0"/>
                <a:t>S1</a:t>
              </a:r>
              <a:endParaRPr lang="en-US" b="1" dirty="0"/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1803203" y="3578030"/>
            <a:ext cx="787232" cy="1671303"/>
            <a:chOff x="496881" y="3422808"/>
            <a:chExt cx="787232" cy="1671303"/>
          </a:xfrm>
        </p:grpSpPr>
        <p:sp>
          <p:nvSpPr>
            <p:cNvPr id="36" name="Rounded Rectangle 35"/>
            <p:cNvSpPr/>
            <p:nvPr/>
          </p:nvSpPr>
          <p:spPr>
            <a:xfrm>
              <a:off x="496882" y="3422809"/>
              <a:ext cx="787230" cy="1671302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ound Same Side Corner Rectangle 36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b="1" dirty="0"/>
                <a:t>D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661756" y="3961862"/>
              <a:ext cx="468167" cy="1013843"/>
              <a:chOff x="647645" y="4046528"/>
              <a:chExt cx="468167" cy="1013843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2" name="Straight Connector 51"/>
          <p:cNvCxnSpPr>
            <a:stCxn id="29" idx="3"/>
            <a:endCxn id="51" idx="2"/>
          </p:cNvCxnSpPr>
          <p:nvPr/>
        </p:nvCxnSpPr>
        <p:spPr>
          <a:xfrm flipV="1">
            <a:off x="821466" y="2419301"/>
            <a:ext cx="1269062" cy="1158728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37" idx="3"/>
            <a:endCxn id="51" idx="2"/>
          </p:cNvCxnSpPr>
          <p:nvPr/>
        </p:nvCxnSpPr>
        <p:spPr>
          <a:xfrm flipH="1" flipV="1">
            <a:off x="2090528" y="2419301"/>
            <a:ext cx="106291" cy="1158729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5" idx="3"/>
            <a:endCxn id="51" idx="2"/>
          </p:cNvCxnSpPr>
          <p:nvPr/>
        </p:nvCxnSpPr>
        <p:spPr>
          <a:xfrm flipH="1" flipV="1">
            <a:off x="2090528" y="2419301"/>
            <a:ext cx="2263638" cy="1158728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545201" y="2039817"/>
            <a:ext cx="1090654" cy="379484"/>
          </a:xfrm>
          <a:prstGeom prst="rect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rgbClr val="000000"/>
              </a:solidFill>
            </a:endParaRPr>
          </a:p>
        </p:txBody>
      </p:sp>
      <p:pic>
        <p:nvPicPr>
          <p:cNvPr id="33" name="Picture 32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756" y="3475982"/>
            <a:ext cx="546847" cy="615203"/>
          </a:xfrm>
          <a:prstGeom prst="rect">
            <a:avLst/>
          </a:prstGeom>
          <a:effectLst/>
        </p:spPr>
      </p:pic>
      <p:pic>
        <p:nvPicPr>
          <p:cNvPr id="34" name="Picture 33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78898" y="3501880"/>
            <a:ext cx="546847" cy="615203"/>
          </a:xfrm>
          <a:prstGeom prst="rect">
            <a:avLst/>
          </a:prstGeom>
          <a:effectLst/>
        </p:spPr>
      </p:pic>
      <p:pic>
        <p:nvPicPr>
          <p:cNvPr id="41" name="Picture 40" descr="1_antenna_oran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73442" y="3501881"/>
            <a:ext cx="546847" cy="615203"/>
          </a:xfrm>
          <a:prstGeom prst="rect">
            <a:avLst/>
          </a:prstGeom>
          <a:effectLst/>
        </p:spPr>
      </p:pic>
      <p:sp>
        <p:nvSpPr>
          <p:cNvPr id="50" name="Freeform 49"/>
          <p:cNvSpPr/>
          <p:nvPr/>
        </p:nvSpPr>
        <p:spPr>
          <a:xfrm>
            <a:off x="670791" y="1551814"/>
            <a:ext cx="3904201" cy="2035929"/>
          </a:xfrm>
          <a:custGeom>
            <a:avLst/>
            <a:gdLst>
              <a:gd name="connsiteX0" fmla="*/ 0 w 620889"/>
              <a:gd name="connsiteY0" fmla="*/ 395111 h 395111"/>
              <a:gd name="connsiteX1" fmla="*/ 324556 w 620889"/>
              <a:gd name="connsiteY1" fmla="*/ 0 h 395111"/>
              <a:gd name="connsiteX2" fmla="*/ 620889 w 620889"/>
              <a:gd name="connsiteY2" fmla="*/ 395111 h 395111"/>
              <a:gd name="connsiteX0" fmla="*/ 0 w 620889"/>
              <a:gd name="connsiteY0" fmla="*/ 427721 h 427721"/>
              <a:gd name="connsiteX1" fmla="*/ 324556 w 620889"/>
              <a:gd name="connsiteY1" fmla="*/ 0 h 427721"/>
              <a:gd name="connsiteX2" fmla="*/ 620889 w 620889"/>
              <a:gd name="connsiteY2" fmla="*/ 427721 h 427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0889" h="427721">
                <a:moveTo>
                  <a:pt x="0" y="427721"/>
                </a:moveTo>
                <a:cubicBezTo>
                  <a:pt x="110537" y="230165"/>
                  <a:pt x="221075" y="0"/>
                  <a:pt x="324556" y="0"/>
                </a:cubicBezTo>
                <a:cubicBezTo>
                  <a:pt x="428037" y="0"/>
                  <a:pt x="524463" y="230165"/>
                  <a:pt x="620889" y="427721"/>
                </a:cubicBezTo>
              </a:path>
            </a:pathLst>
          </a:custGeom>
          <a:ln w="76200" cmpd="sng"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165627" y="2885707"/>
            <a:ext cx="1269715" cy="560348"/>
          </a:xfrm>
          <a:custGeom>
            <a:avLst/>
            <a:gdLst>
              <a:gd name="connsiteX0" fmla="*/ 0 w 1213555"/>
              <a:gd name="connsiteY0" fmla="*/ 465752 h 465752"/>
              <a:gd name="connsiteX1" fmla="*/ 677333 w 1213555"/>
              <a:gd name="connsiteY1" fmla="*/ 85 h 465752"/>
              <a:gd name="connsiteX2" fmla="*/ 1213555 w 1213555"/>
              <a:gd name="connsiteY2" fmla="*/ 423419 h 465752"/>
              <a:gd name="connsiteX3" fmla="*/ 1213555 w 1213555"/>
              <a:gd name="connsiteY3" fmla="*/ 423419 h 465752"/>
              <a:gd name="connsiteX4" fmla="*/ 1213555 w 1213555"/>
              <a:gd name="connsiteY4" fmla="*/ 423419 h 465752"/>
              <a:gd name="connsiteX0" fmla="*/ 0 w 1270012"/>
              <a:gd name="connsiteY0" fmla="*/ 465752 h 498783"/>
              <a:gd name="connsiteX1" fmla="*/ 677333 w 1270012"/>
              <a:gd name="connsiteY1" fmla="*/ 85 h 498783"/>
              <a:gd name="connsiteX2" fmla="*/ 1213555 w 1270012"/>
              <a:gd name="connsiteY2" fmla="*/ 423419 h 498783"/>
              <a:gd name="connsiteX3" fmla="*/ 1213555 w 1270012"/>
              <a:gd name="connsiteY3" fmla="*/ 423419 h 498783"/>
              <a:gd name="connsiteX4" fmla="*/ 1270012 w 1270012"/>
              <a:gd name="connsiteY4" fmla="*/ 498783 h 498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012" h="498783">
                <a:moveTo>
                  <a:pt x="0" y="465752"/>
                </a:moveTo>
                <a:cubicBezTo>
                  <a:pt x="237537" y="236446"/>
                  <a:pt x="475074" y="7140"/>
                  <a:pt x="677333" y="85"/>
                </a:cubicBezTo>
                <a:cubicBezTo>
                  <a:pt x="879592" y="-6970"/>
                  <a:pt x="1213555" y="423419"/>
                  <a:pt x="1213555" y="423419"/>
                </a:cubicBezTo>
                <a:lnTo>
                  <a:pt x="1213555" y="423419"/>
                </a:lnTo>
                <a:lnTo>
                  <a:pt x="1270012" y="498783"/>
                </a:lnTo>
              </a:path>
            </a:pathLst>
          </a:custGeom>
          <a:ln w="76200" cmpd="sng">
            <a:solidFill>
              <a:srgbClr val="E46C0A"/>
            </a:solidFill>
            <a:prstDash val="solid"/>
            <a:headEnd type="none"/>
            <a:tailEnd type="triangle"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-130368" y="2218971"/>
            <a:ext cx="1903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 smtClean="0">
                <a:solidFill>
                  <a:srgbClr val="E46C0A"/>
                </a:solidFill>
              </a:rPr>
              <a:t>6 Gbps</a:t>
            </a:r>
            <a:endParaRPr lang="en-US" sz="3600" b="1" i="1" dirty="0">
              <a:solidFill>
                <a:srgbClr val="E46C0A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515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81"/>
    </mc:Choice>
    <mc:Fallback xmlns="">
      <p:transition xmlns:p14="http://schemas.microsoft.com/office/powerpoint/2010/main" spd="slow" advTm="2948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Flyway controller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483556" y="1417639"/>
            <a:ext cx="6203244" cy="3789361"/>
          </a:xfrm>
          <a:prstGeom prst="roundRect">
            <a:avLst/>
          </a:prstGeom>
          <a:noFill/>
          <a:ln w="57150" cmpd="sng">
            <a:solidFill>
              <a:srgbClr val="E46C0A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9076" y="2835266"/>
            <a:ext cx="15897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Traffic</a:t>
            </a:r>
          </a:p>
          <a:p>
            <a:r>
              <a:rPr lang="en-US" sz="2800" b="1" dirty="0" smtClean="0"/>
              <a:t>Demands</a:t>
            </a:r>
            <a:endParaRPr lang="en-US" sz="28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4134556" y="1714770"/>
            <a:ext cx="2906890" cy="129009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</a:rPr>
              <a:t>Wireless links</a:t>
            </a:r>
            <a:br>
              <a:rPr lang="en-US" sz="2800" b="1" dirty="0" smtClean="0">
                <a:solidFill>
                  <a:srgbClr val="000000"/>
                </a:solidFill>
              </a:rPr>
            </a:br>
            <a:r>
              <a:rPr lang="en-US" sz="2800" b="1" dirty="0" smtClean="0">
                <a:solidFill>
                  <a:srgbClr val="000000"/>
                </a:solidFill>
              </a:rPr>
              <a:t>&amp; Rates</a:t>
            </a:r>
            <a:endParaRPr lang="en-US" sz="2800" b="1" dirty="0">
              <a:solidFill>
                <a:srgbClr val="000000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134557" y="3616948"/>
            <a:ext cx="2906888" cy="1290099"/>
          </a:xfrm>
          <a:prstGeom prst="roundRect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16200000" scaled="0"/>
          </a:gradFill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700" b="1" dirty="0" smtClean="0">
                <a:solidFill>
                  <a:srgbClr val="000000"/>
                </a:solidFill>
              </a:rPr>
              <a:t>Iteratively choose best flyway</a:t>
            </a:r>
            <a:endParaRPr lang="en-US" sz="2700" b="1" dirty="0">
              <a:solidFill>
                <a:srgbClr val="000000"/>
              </a:solidFill>
            </a:endParaRPr>
          </a:p>
        </p:txBody>
      </p:sp>
      <p:cxnSp>
        <p:nvCxnSpPr>
          <p:cNvPr id="16" name="Elbow Connector 15"/>
          <p:cNvCxnSpPr>
            <a:stCxn id="7" idx="3"/>
            <a:endCxn id="14" idx="1"/>
          </p:cNvCxnSpPr>
          <p:nvPr/>
        </p:nvCxnSpPr>
        <p:spPr>
          <a:xfrm>
            <a:off x="1708824" y="3312320"/>
            <a:ext cx="2425733" cy="949678"/>
          </a:xfrm>
          <a:prstGeom prst="bentConnector3">
            <a:avLst>
              <a:gd name="adj1" fmla="val 50000"/>
            </a:avLst>
          </a:prstGeom>
          <a:ln w="5715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2" idx="2"/>
            <a:endCxn id="14" idx="0"/>
          </p:cNvCxnSpPr>
          <p:nvPr/>
        </p:nvCxnSpPr>
        <p:spPr>
          <a:xfrm>
            <a:off x="5588001" y="3004869"/>
            <a:ext cx="0" cy="612079"/>
          </a:xfrm>
          <a:prstGeom prst="straightConnector1">
            <a:avLst/>
          </a:prstGeom>
          <a:ln w="571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7" name="Group 56"/>
          <p:cNvGrpSpPr/>
          <p:nvPr/>
        </p:nvGrpSpPr>
        <p:grpSpPr>
          <a:xfrm>
            <a:off x="7041445" y="1579647"/>
            <a:ext cx="1485542" cy="2682351"/>
            <a:chOff x="7041445" y="1579647"/>
            <a:chExt cx="1485542" cy="2682351"/>
          </a:xfrm>
        </p:grpSpPr>
        <p:cxnSp>
          <p:nvCxnSpPr>
            <p:cNvPr id="46" name="Elbow Connector 45"/>
            <p:cNvCxnSpPr>
              <a:stCxn id="14" idx="3"/>
            </p:cNvCxnSpPr>
            <p:nvPr/>
          </p:nvCxnSpPr>
          <p:spPr>
            <a:xfrm flipV="1">
              <a:off x="7041445" y="2243667"/>
              <a:ext cx="12700" cy="2018331"/>
            </a:xfrm>
            <a:prstGeom prst="bentConnector4">
              <a:avLst>
                <a:gd name="adj1" fmla="val 3977780"/>
                <a:gd name="adj2" fmla="val 99539"/>
              </a:avLst>
            </a:prstGeom>
            <a:ln w="76200" cmpd="sng">
              <a:solidFill>
                <a:schemeClr val="accent2"/>
              </a:solidFill>
              <a:prstDash val="solid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7240031" y="1579647"/>
              <a:ext cx="12869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dirty="0" smtClean="0">
                  <a:solidFill>
                    <a:schemeClr val="accent2"/>
                  </a:solidFill>
                </a:rPr>
                <a:t>Update</a:t>
              </a:r>
              <a:endParaRPr lang="en-US" sz="2800" b="1" dirty="0">
                <a:solidFill>
                  <a:schemeClr val="accent2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789221" y="4907047"/>
            <a:ext cx="3597559" cy="1299067"/>
            <a:chOff x="3789221" y="4907047"/>
            <a:chExt cx="3597559" cy="1299067"/>
          </a:xfrm>
        </p:grpSpPr>
        <p:cxnSp>
          <p:nvCxnSpPr>
            <p:cNvPr id="23" name="Straight Arrow Connector 22"/>
            <p:cNvCxnSpPr>
              <a:stCxn id="14" idx="2"/>
            </p:cNvCxnSpPr>
            <p:nvPr/>
          </p:nvCxnSpPr>
          <p:spPr>
            <a:xfrm>
              <a:off x="5588001" y="4907047"/>
              <a:ext cx="0" cy="822064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3789221" y="5559783"/>
              <a:ext cx="359755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/>
                <a:t>Configure flyways</a:t>
              </a:r>
              <a:endParaRPr lang="en-US" sz="3600" b="1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5588001" y="3006280"/>
            <a:ext cx="0" cy="612079"/>
          </a:xfrm>
          <a:prstGeom prst="straightConnector1">
            <a:avLst/>
          </a:prstGeom>
          <a:ln w="57150" cmpd="sng">
            <a:solidFill>
              <a:srgbClr val="C0504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7041445" y="4282935"/>
            <a:ext cx="14468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accent1"/>
                </a:solidFill>
              </a:rPr>
              <a:t>More?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591452" y="2853823"/>
            <a:ext cx="4283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accent1"/>
                </a:solidFill>
              </a:rPr>
              <a:t>Y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5658556" y="5082780"/>
            <a:ext cx="4887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accent1"/>
                </a:solidFill>
              </a:rPr>
              <a:t>N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84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8000" dirty="0" smtClean="0"/>
              <a:t>Evaluation</a:t>
            </a:r>
            <a:endParaRPr lang="en-US" sz="80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4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6"/>
    </mc:Choice>
    <mc:Fallback xmlns="">
      <p:transition xmlns:p14="http://schemas.microsoft.com/office/powerpoint/2010/main" spd="slow" advTm="642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Evaluation using real DC workloads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348133" cy="4525963"/>
          </a:xfrm>
        </p:spPr>
        <p:txBody>
          <a:bodyPr anchor="ctr" anchorCtr="0">
            <a:normAutofit/>
          </a:bodyPr>
          <a:lstStyle/>
          <a:p>
            <a:r>
              <a:rPr lang="en-US" dirty="0" smtClean="0"/>
              <a:t>We studied </a:t>
            </a:r>
            <a:r>
              <a:rPr lang="en-US" b="1" i="1" dirty="0" smtClean="0"/>
              <a:t>four live data centers</a:t>
            </a:r>
          </a:p>
          <a:p>
            <a:pPr lvl="1"/>
            <a:r>
              <a:rPr lang="en-US" dirty="0" smtClean="0"/>
              <a:t>Mix of applications (Cosmos, </a:t>
            </a:r>
            <a:r>
              <a:rPr lang="en-US" dirty="0" err="1" smtClean="0"/>
              <a:t>IndexSrv</a:t>
            </a:r>
            <a:r>
              <a:rPr lang="en-US" dirty="0" smtClean="0"/>
              <a:t>, 2xHPC)</a:t>
            </a:r>
          </a:p>
          <a:p>
            <a:pPr lvl="1"/>
            <a:r>
              <a:rPr lang="en-US" dirty="0" smtClean="0"/>
              <a:t>Pre-production and production servers</a:t>
            </a:r>
          </a:p>
          <a:p>
            <a:r>
              <a:rPr lang="en-US" b="1" i="1" dirty="0" smtClean="0"/>
              <a:t>76 hours of traces, 114 TB of traffic</a:t>
            </a:r>
          </a:p>
          <a:p>
            <a:pPr lvl="1"/>
            <a:r>
              <a:rPr lang="en-US" dirty="0" smtClean="0"/>
              <a:t>Measured application demand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7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422"/>
    </mc:Choice>
    <mc:Fallback xmlns="">
      <p:transition xmlns:p14="http://schemas.microsoft.com/office/powerpoint/2010/main" spd="slow" advTm="7842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175930" y="5588899"/>
            <a:ext cx="3712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Source Rack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-412752" y="3496202"/>
            <a:ext cx="3712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Destination Rack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093338" y="3430955"/>
            <a:ext cx="1805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Demand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Traffic matrix example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36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930" y="1986411"/>
            <a:ext cx="4409234" cy="354432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137305"/>
            <a:ext cx="320002" cy="325971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930" y="1986411"/>
            <a:ext cx="4409234" cy="3544320"/>
          </a:xfrm>
          <a:prstGeom prst="rect">
            <a:avLst/>
          </a:prstGeom>
        </p:spPr>
      </p:pic>
      <p:sp>
        <p:nvSpPr>
          <p:cNvPr id="11" name="Title 3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Hypothetical demand</a:t>
            </a:r>
          </a:p>
          <a:p>
            <a:r>
              <a:rPr lang="en-US" dirty="0" smtClean="0"/>
              <a:t>matrix needs full-bisection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3619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964"/>
    </mc:Choice>
    <mc:Fallback xmlns="">
      <p:transition xmlns:p14="http://schemas.microsoft.com/office/powerpoint/2010/main" spd="slow" advTm="5996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Real traces have localized hotspots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474" y="1671347"/>
            <a:ext cx="5974443" cy="4229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3565" y="1433901"/>
            <a:ext cx="2164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4F6228"/>
                </a:solidFill>
              </a:rPr>
              <a:t>Very few hotspots!</a:t>
            </a:r>
            <a:endParaRPr lang="en-US" sz="3600" dirty="0">
              <a:solidFill>
                <a:srgbClr val="4F6228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67887" y="1300542"/>
            <a:ext cx="522111" cy="49667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526367" y="5530731"/>
            <a:ext cx="3712632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Source Rack</a:t>
            </a:r>
            <a:endParaRPr lang="en-US" sz="1400" dirty="0"/>
          </a:p>
        </p:txBody>
      </p:sp>
      <p:sp>
        <p:nvSpPr>
          <p:cNvPr id="19" name="TextBox 18"/>
          <p:cNvSpPr txBox="1"/>
          <p:nvPr/>
        </p:nvSpPr>
        <p:spPr>
          <a:xfrm rot="16200000">
            <a:off x="1131204" y="3422815"/>
            <a:ext cx="3712632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Destination Rack</a:t>
            </a:r>
            <a:endParaRPr lang="en-US" dirty="0"/>
          </a:p>
        </p:txBody>
      </p:sp>
      <p:grpSp>
        <p:nvGrpSpPr>
          <p:cNvPr id="62" name="Group 61"/>
          <p:cNvGrpSpPr/>
          <p:nvPr/>
        </p:nvGrpSpPr>
        <p:grpSpPr>
          <a:xfrm>
            <a:off x="-50017" y="3023844"/>
            <a:ext cx="2934724" cy="2310159"/>
            <a:chOff x="113279" y="3247620"/>
            <a:chExt cx="2934724" cy="2310159"/>
          </a:xfrm>
        </p:grpSpPr>
        <p:sp>
          <p:nvSpPr>
            <p:cNvPr id="11" name="TextBox 10"/>
            <p:cNvSpPr txBox="1"/>
            <p:nvPr/>
          </p:nvSpPr>
          <p:spPr>
            <a:xfrm>
              <a:off x="113279" y="3247620"/>
              <a:ext cx="2124350" cy="17543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 smtClean="0">
                  <a:solidFill>
                    <a:schemeClr val="tx2"/>
                  </a:solidFill>
                </a:rPr>
                <a:t>Affect</a:t>
              </a:r>
              <a:br>
                <a:rPr lang="en-US" sz="3600" dirty="0" smtClean="0">
                  <a:solidFill>
                    <a:schemeClr val="tx2"/>
                  </a:solidFill>
                </a:rPr>
              </a:br>
              <a:r>
                <a:rPr lang="en-US" sz="3600" dirty="0" smtClean="0">
                  <a:solidFill>
                    <a:schemeClr val="tx2"/>
                  </a:solidFill>
                </a:rPr>
                <a:t>only a</a:t>
              </a:r>
              <a:br>
                <a:rPr lang="en-US" sz="3600" dirty="0" smtClean="0">
                  <a:solidFill>
                    <a:schemeClr val="tx2"/>
                  </a:solidFill>
                </a:rPr>
              </a:br>
              <a:r>
                <a:rPr lang="en-US" sz="3600" dirty="0" smtClean="0">
                  <a:solidFill>
                    <a:schemeClr val="tx2"/>
                  </a:solidFill>
                </a:rPr>
                <a:t>few racks</a:t>
              </a:r>
              <a:endParaRPr lang="en-US" sz="3600" dirty="0">
                <a:solidFill>
                  <a:schemeClr val="tx2"/>
                </a:solidFill>
              </a:endParaRPr>
            </a:p>
          </p:txBody>
        </p:sp>
        <p:cxnSp>
          <p:nvCxnSpPr>
            <p:cNvPr id="13" name="Elbow Connector 12"/>
            <p:cNvCxnSpPr/>
            <p:nvPr/>
          </p:nvCxnSpPr>
          <p:spPr>
            <a:xfrm flipV="1">
              <a:off x="2079976" y="3259667"/>
              <a:ext cx="939802" cy="807450"/>
            </a:xfrm>
            <a:prstGeom prst="bentConnector3">
              <a:avLst>
                <a:gd name="adj1" fmla="val 50000"/>
              </a:avLst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lbow Connector 17"/>
            <p:cNvCxnSpPr/>
            <p:nvPr/>
          </p:nvCxnSpPr>
          <p:spPr>
            <a:xfrm>
              <a:off x="2079976" y="4067117"/>
              <a:ext cx="939803" cy="5498"/>
            </a:xfrm>
            <a:prstGeom prst="bentConnector3">
              <a:avLst>
                <a:gd name="adj1" fmla="val 50000"/>
              </a:avLst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/>
            <p:cNvCxnSpPr>
              <a:stCxn id="11" idx="2"/>
            </p:cNvCxnSpPr>
            <p:nvPr/>
          </p:nvCxnSpPr>
          <p:spPr>
            <a:xfrm rot="16200000" flipH="1">
              <a:off x="1939646" y="4237755"/>
              <a:ext cx="344165" cy="1872548"/>
            </a:xfrm>
            <a:prstGeom prst="bentConnector2">
              <a:avLst/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Elbow Connector 41"/>
            <p:cNvCxnSpPr>
              <a:stCxn id="11" idx="2"/>
            </p:cNvCxnSpPr>
            <p:nvPr/>
          </p:nvCxnSpPr>
          <p:spPr>
            <a:xfrm rot="16200000" flipH="1">
              <a:off x="1819701" y="4357700"/>
              <a:ext cx="555832" cy="1844326"/>
            </a:xfrm>
            <a:prstGeom prst="bentConnector2">
              <a:avLst/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Elbow Connector 48"/>
            <p:cNvCxnSpPr/>
            <p:nvPr/>
          </p:nvCxnSpPr>
          <p:spPr>
            <a:xfrm>
              <a:off x="2079976" y="4067117"/>
              <a:ext cx="968024" cy="404695"/>
            </a:xfrm>
            <a:prstGeom prst="bentConnector3">
              <a:avLst>
                <a:gd name="adj1" fmla="val 50000"/>
              </a:avLst>
            </a:prstGeom>
            <a:ln w="57150" cmpd="sng">
              <a:solidFill>
                <a:schemeClr val="tx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1255889" y="98777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40088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964"/>
    </mc:Choice>
    <mc:Fallback xmlns="">
      <p:transition xmlns:p14="http://schemas.microsoft.com/office/powerpoint/2010/main" spd="slow" advTm="5996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Evaluation setup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Evaluated 60 GHz flyways</a:t>
            </a:r>
            <a:r>
              <a:rPr lang="en-US" b="1" i="1" dirty="0" smtClean="0"/>
              <a:t> </a:t>
            </a:r>
            <a:r>
              <a:rPr lang="en-US" dirty="0" smtClean="0"/>
              <a:t>improvements</a:t>
            </a:r>
            <a:br>
              <a:rPr lang="en-US" dirty="0" smtClean="0"/>
            </a:br>
            <a:r>
              <a:rPr lang="en-US" dirty="0" smtClean="0"/>
              <a:t>on </a:t>
            </a:r>
            <a:r>
              <a:rPr lang="en-US" b="1" i="1" dirty="0" smtClean="0"/>
              <a:t>real demand matrices</a:t>
            </a:r>
            <a:r>
              <a:rPr lang="en-US" dirty="0" smtClean="0"/>
              <a:t> in an</a:t>
            </a:r>
            <a:r>
              <a:rPr lang="en-US" dirty="0"/>
              <a:t> </a:t>
            </a:r>
            <a:r>
              <a:rPr lang="en-US" dirty="0" smtClean="0"/>
              <a:t>ns-3 </a:t>
            </a:r>
            <a:r>
              <a:rPr lang="en-US" b="1" i="1" dirty="0" smtClean="0"/>
              <a:t>topology based on real DC layout</a:t>
            </a:r>
          </a:p>
          <a:p>
            <a:r>
              <a:rPr lang="en-US" b="1" dirty="0" smtClean="0"/>
              <a:t>Metric:</a:t>
            </a:r>
            <a:r>
              <a:rPr lang="en-US" dirty="0" smtClean="0"/>
              <a:t> Completion time of Demands (CTD)</a:t>
            </a:r>
          </a:p>
          <a:p>
            <a:pPr lvl="1"/>
            <a:r>
              <a:rPr lang="en-US" dirty="0" smtClean="0"/>
              <a:t>Relative to non-oversubscribed network</a:t>
            </a:r>
          </a:p>
          <a:p>
            <a:pPr lvl="1"/>
            <a:r>
              <a:rPr lang="en-US" dirty="0" smtClean="0"/>
              <a:t>CTD of 1   ➠   </a:t>
            </a:r>
            <a:r>
              <a:rPr lang="en-US" b="1" i="1" dirty="0" smtClean="0"/>
              <a:t>same as non-oversubscribed</a:t>
            </a:r>
          </a:p>
          <a:p>
            <a:pPr lvl="1"/>
            <a:r>
              <a:rPr lang="en-US" dirty="0"/>
              <a:t>CTD of </a:t>
            </a:r>
            <a:r>
              <a:rPr lang="en-US" dirty="0" smtClean="0"/>
              <a:t>2   </a:t>
            </a:r>
            <a:r>
              <a:rPr lang="en-US" dirty="0"/>
              <a:t>➠   </a:t>
            </a:r>
            <a:r>
              <a:rPr lang="en-US" b="1" i="1" dirty="0" smtClean="0"/>
              <a:t>same as 1:2 oversubscribed</a:t>
            </a:r>
            <a:endParaRPr lang="en-US" b="1" i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7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 flyway device </a:t>
            </a:r>
            <a:r>
              <a:rPr lang="en-US" dirty="0"/>
              <a:t>/ </a:t>
            </a:r>
            <a:r>
              <a:rPr lang="en-US" dirty="0" smtClean="0"/>
              <a:t>node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5" name="Picture 4" descr="tmp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59" y="1215443"/>
            <a:ext cx="7444517" cy="52111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9912" y="2104347"/>
            <a:ext cx="2049910" cy="255454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en-US" sz="4000" b="1" dirty="0" smtClean="0"/>
              <a:t>CDF</a:t>
            </a:r>
          </a:p>
          <a:p>
            <a:pPr algn="ctr"/>
            <a:r>
              <a:rPr lang="en-US" sz="4000" b="1" dirty="0" smtClean="0"/>
              <a:t>over</a:t>
            </a:r>
          </a:p>
          <a:p>
            <a:pPr algn="ctr"/>
            <a:r>
              <a:rPr lang="en-US" sz="4000" b="1" dirty="0" smtClean="0"/>
              <a:t>Demand</a:t>
            </a:r>
          </a:p>
          <a:p>
            <a:pPr algn="ctr"/>
            <a:r>
              <a:rPr lang="en-US" sz="4000" b="1" dirty="0" smtClean="0"/>
              <a:t>Matrices</a:t>
            </a:r>
            <a:endParaRPr lang="en-US" sz="4000" b="1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4171759" y="5683689"/>
            <a:ext cx="800219" cy="941173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CTD</a:t>
            </a:r>
            <a:endParaRPr lang="en-US" sz="4000" b="1" dirty="0"/>
          </a:p>
        </p:txBody>
      </p:sp>
      <p:grpSp>
        <p:nvGrpSpPr>
          <p:cNvPr id="21" name="Group 20"/>
          <p:cNvGrpSpPr/>
          <p:nvPr/>
        </p:nvGrpSpPr>
        <p:grpSpPr>
          <a:xfrm>
            <a:off x="4416375" y="2104347"/>
            <a:ext cx="3048691" cy="1077218"/>
            <a:chOff x="5009445" y="2032898"/>
            <a:chExt cx="3048691" cy="1077218"/>
          </a:xfrm>
        </p:grpSpPr>
        <p:sp>
          <p:nvSpPr>
            <p:cNvPr id="23" name="Oval 22"/>
            <p:cNvSpPr/>
            <p:nvPr/>
          </p:nvSpPr>
          <p:spPr>
            <a:xfrm>
              <a:off x="5009445" y="2057396"/>
              <a:ext cx="310445" cy="310445"/>
            </a:xfrm>
            <a:prstGeom prst="ellipse">
              <a:avLst/>
            </a:prstGeom>
            <a:noFill/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437970" y="2032898"/>
              <a:ext cx="2620166" cy="107721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/>
                  </a:solidFill>
                </a:rPr>
                <a:t>CTD &lt; 1.5 for &gt;80% of traces</a:t>
              </a:r>
              <a:endParaRPr lang="en-US" sz="3200" dirty="0">
                <a:solidFill>
                  <a:schemeClr val="tx2"/>
                </a:solidFill>
              </a:endParaRPr>
            </a:p>
          </p:txBody>
        </p:sp>
      </p:grpSp>
      <p:sp>
        <p:nvSpPr>
          <p:cNvPr id="25" name="Title 3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3345140" y="3394726"/>
            <a:ext cx="3295147" cy="1738995"/>
            <a:chOff x="3756378" y="3527773"/>
            <a:chExt cx="3295147" cy="1738995"/>
          </a:xfrm>
        </p:grpSpPr>
        <p:sp>
          <p:nvSpPr>
            <p:cNvPr id="28" name="Oval 27"/>
            <p:cNvSpPr/>
            <p:nvPr/>
          </p:nvSpPr>
          <p:spPr>
            <a:xfrm>
              <a:off x="3756378" y="3527773"/>
              <a:ext cx="310445" cy="310445"/>
            </a:xfrm>
            <a:prstGeom prst="ellipse">
              <a:avLst/>
            </a:prstGeom>
            <a:noFill/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145103" y="3697108"/>
              <a:ext cx="2906422" cy="15696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tx2"/>
                  </a:solidFill>
                </a:rPr>
                <a:t>Smallest possible CTD for 50% of traces</a:t>
              </a:r>
              <a:endParaRPr lang="en-US" sz="3200" dirty="0">
                <a:solidFill>
                  <a:schemeClr val="tx2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 rot="5400000">
            <a:off x="1809922" y="5381740"/>
            <a:ext cx="800219" cy="35232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1</a:t>
            </a:r>
            <a:endParaRPr lang="en-US" sz="4000" b="1" dirty="0"/>
          </a:p>
        </p:txBody>
      </p:sp>
      <p:sp>
        <p:nvSpPr>
          <p:cNvPr id="30" name="TextBox 29"/>
          <p:cNvSpPr txBox="1"/>
          <p:nvPr/>
        </p:nvSpPr>
        <p:spPr>
          <a:xfrm rot="5400000">
            <a:off x="4172321" y="5183246"/>
            <a:ext cx="800219" cy="749314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1.5</a:t>
            </a:r>
            <a:endParaRPr lang="en-US" sz="4000" b="1" dirty="0"/>
          </a:p>
        </p:txBody>
      </p:sp>
      <p:sp>
        <p:nvSpPr>
          <p:cNvPr id="31" name="TextBox 30"/>
          <p:cNvSpPr txBox="1"/>
          <p:nvPr/>
        </p:nvSpPr>
        <p:spPr>
          <a:xfrm rot="5400000">
            <a:off x="6526053" y="5381740"/>
            <a:ext cx="800219" cy="35232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2</a:t>
            </a:r>
            <a:endParaRPr lang="en-US" sz="4000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859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43"/>
    </mc:Choice>
    <mc:Fallback xmlns="">
      <p:transition xmlns:p14="http://schemas.microsoft.com/office/powerpoint/2010/main" spd="slow" advTm="2404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Our goal: Flyways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11" y="1600200"/>
            <a:ext cx="8607778" cy="4525963"/>
          </a:xfrm>
        </p:spPr>
        <p:txBody>
          <a:bodyPr anchor="ctr" anchorCtr="1"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To enable a </a:t>
            </a:r>
            <a:r>
              <a:rPr lang="en-US" sz="3600" dirty="0"/>
              <a:t>network </a:t>
            </a:r>
            <a:r>
              <a:rPr lang="en-US" sz="3600" dirty="0" smtClean="0"/>
              <a:t>with</a:t>
            </a:r>
            <a:br>
              <a:rPr lang="en-US" sz="3600" dirty="0" smtClean="0"/>
            </a:br>
            <a:r>
              <a:rPr lang="en-US" sz="3600" dirty="0" smtClean="0"/>
              <a:t>an </a:t>
            </a:r>
            <a:r>
              <a:rPr lang="en-US" sz="3600" b="1" dirty="0" smtClean="0">
                <a:solidFill>
                  <a:srgbClr val="DC5924"/>
                </a:solidFill>
              </a:rPr>
              <a:t>oversubscribed core </a:t>
            </a:r>
            <a:r>
              <a:rPr lang="en-US" sz="3600" dirty="0" smtClean="0"/>
              <a:t>to act like</a:t>
            </a:r>
            <a:br>
              <a:rPr lang="en-US" sz="3600" dirty="0" smtClean="0"/>
            </a:br>
            <a:r>
              <a:rPr lang="en-US" sz="3600" dirty="0" smtClean="0"/>
              <a:t>a </a:t>
            </a:r>
            <a:r>
              <a:rPr lang="en-US" sz="3600" b="1" dirty="0" smtClean="0">
                <a:solidFill>
                  <a:schemeClr val="accent3">
                    <a:lumMod val="50000"/>
                  </a:schemeClr>
                </a:solidFill>
              </a:rPr>
              <a:t>non-oversubscribed network</a:t>
            </a:r>
            <a:r>
              <a:rPr lang="en-US" sz="3600" dirty="0">
                <a:solidFill>
                  <a:schemeClr val="accent3"/>
                </a:solidFill>
              </a:rPr>
              <a:t/>
            </a:r>
            <a:br>
              <a:rPr lang="en-US" sz="3600" dirty="0">
                <a:solidFill>
                  <a:schemeClr val="accent3"/>
                </a:solidFill>
              </a:rPr>
            </a:br>
            <a:r>
              <a:rPr lang="en-US" sz="3600" dirty="0" smtClean="0"/>
              <a:t>by </a:t>
            </a:r>
            <a:r>
              <a:rPr lang="en-US" sz="3600" b="1" dirty="0" smtClean="0">
                <a:solidFill>
                  <a:schemeClr val="tx2"/>
                </a:solidFill>
              </a:rPr>
              <a:t>dynamically injecting</a:t>
            </a:r>
            <a:br>
              <a:rPr lang="en-US" sz="3600" b="1" dirty="0" smtClean="0">
                <a:solidFill>
                  <a:schemeClr val="tx2"/>
                </a:solidFill>
              </a:rPr>
            </a:br>
            <a:r>
              <a:rPr lang="en-US" sz="3600" dirty="0" smtClean="0"/>
              <a:t>high-bandwidth links.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0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53"/>
    </mc:Choice>
    <mc:Fallback xmlns="">
      <p:transition xmlns:p14="http://schemas.microsoft.com/office/powerpoint/2010/main" spd="slow" advTm="1805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paper_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81" y="1276827"/>
            <a:ext cx="7337095" cy="513596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778000" y="5390444"/>
            <a:ext cx="5687066" cy="10223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Incremental benefit of strategies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4171759" y="5683689"/>
            <a:ext cx="800219" cy="941173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CTD</a:t>
            </a:r>
            <a:endParaRPr lang="en-US" sz="4000" b="1" dirty="0"/>
          </a:p>
        </p:txBody>
      </p:sp>
      <p:sp>
        <p:nvSpPr>
          <p:cNvPr id="25" name="Title 3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 rot="5400000">
            <a:off x="4129988" y="5183246"/>
            <a:ext cx="800219" cy="749314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1.5</a:t>
            </a:r>
            <a:endParaRPr lang="en-US" sz="4000" b="1" dirty="0"/>
          </a:p>
        </p:txBody>
      </p:sp>
      <p:sp>
        <p:nvSpPr>
          <p:cNvPr id="31" name="TextBox 30"/>
          <p:cNvSpPr txBox="1"/>
          <p:nvPr/>
        </p:nvSpPr>
        <p:spPr>
          <a:xfrm rot="5400000">
            <a:off x="6568386" y="5381740"/>
            <a:ext cx="800219" cy="35232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2</a:t>
            </a:r>
            <a:endParaRPr lang="en-US" sz="40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-19912" y="1276827"/>
            <a:ext cx="2049910" cy="4647426"/>
          </a:xfrm>
          <a:prstGeom prst="rect">
            <a:avLst/>
          </a:prstGeom>
          <a:solidFill>
            <a:srgbClr val="FFFFFF"/>
          </a:solidFill>
        </p:spPr>
        <p:txBody>
          <a:bodyPr vert="horz" wrap="none" rtlCol="0">
            <a:spAutoFit/>
          </a:bodyPr>
          <a:lstStyle/>
          <a:p>
            <a:pPr algn="ctr"/>
            <a:endParaRPr lang="en-US" sz="3400" b="1" dirty="0" smtClean="0"/>
          </a:p>
          <a:p>
            <a:pPr algn="ctr"/>
            <a:endParaRPr lang="en-US" sz="2000" b="1" dirty="0" smtClean="0"/>
          </a:p>
          <a:p>
            <a:pPr algn="ctr"/>
            <a:r>
              <a:rPr lang="en-US" sz="4000" b="1" dirty="0" smtClean="0"/>
              <a:t>CDF</a:t>
            </a:r>
          </a:p>
          <a:p>
            <a:pPr algn="ctr"/>
            <a:r>
              <a:rPr lang="en-US" sz="4000" b="1" dirty="0" smtClean="0"/>
              <a:t>over</a:t>
            </a:r>
          </a:p>
          <a:p>
            <a:pPr algn="ctr"/>
            <a:r>
              <a:rPr lang="en-US" sz="4000" b="1" dirty="0" smtClean="0"/>
              <a:t>Demand</a:t>
            </a:r>
          </a:p>
          <a:p>
            <a:pPr algn="ctr"/>
            <a:r>
              <a:rPr lang="en-US" sz="4000" b="1" dirty="0" smtClean="0"/>
              <a:t>Matrices</a:t>
            </a:r>
          </a:p>
          <a:p>
            <a:pPr algn="ctr"/>
            <a:endParaRPr lang="en-US" sz="4000" b="1" dirty="0" smtClean="0"/>
          </a:p>
          <a:p>
            <a:pPr algn="ctr"/>
            <a:endParaRPr lang="en-US" sz="4000" b="1" dirty="0"/>
          </a:p>
        </p:txBody>
      </p:sp>
      <p:sp>
        <p:nvSpPr>
          <p:cNvPr id="26" name="TextBox 25"/>
          <p:cNvSpPr txBox="1"/>
          <p:nvPr/>
        </p:nvSpPr>
        <p:spPr>
          <a:xfrm rot="5400000">
            <a:off x="1697034" y="5381740"/>
            <a:ext cx="800219" cy="35232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1</a:t>
            </a:r>
            <a:endParaRPr lang="en-US" sz="4000" b="1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5441838" y="1954389"/>
            <a:ext cx="0" cy="1933222"/>
          </a:xfrm>
          <a:prstGeom prst="straightConnector1">
            <a:avLst/>
          </a:prstGeom>
          <a:ln w="8890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7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43"/>
    </mc:Choice>
    <mc:Fallback xmlns="">
      <p:transition xmlns:p14="http://schemas.microsoft.com/office/powerpoint/2010/main" spd="slow" advTm="2404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1-3 devices / node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2" name="Picture 1" descr="result_multi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01" y="1248605"/>
            <a:ext cx="7351887" cy="518976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78000" y="5390444"/>
            <a:ext cx="5687066" cy="102235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 rot="5400000">
            <a:off x="4171759" y="5683689"/>
            <a:ext cx="800219" cy="941173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CTD</a:t>
            </a:r>
            <a:endParaRPr lang="en-US" sz="4000" b="1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4129988" y="5183246"/>
            <a:ext cx="800219" cy="749314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1.5</a:t>
            </a:r>
            <a:endParaRPr lang="en-US" sz="4000" b="1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6568386" y="5381740"/>
            <a:ext cx="800219" cy="35232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2</a:t>
            </a:r>
            <a:endParaRPr lang="en-US" sz="4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-19912" y="1234494"/>
            <a:ext cx="2049910" cy="4647426"/>
          </a:xfrm>
          <a:prstGeom prst="rect">
            <a:avLst/>
          </a:prstGeom>
          <a:solidFill>
            <a:srgbClr val="FFFFFF"/>
          </a:solidFill>
        </p:spPr>
        <p:txBody>
          <a:bodyPr vert="horz" wrap="none" rtlCol="0">
            <a:spAutoFit/>
          </a:bodyPr>
          <a:lstStyle/>
          <a:p>
            <a:pPr algn="ctr"/>
            <a:endParaRPr lang="en-US" sz="3400" b="1" dirty="0" smtClean="0"/>
          </a:p>
          <a:p>
            <a:pPr algn="ctr"/>
            <a:endParaRPr lang="en-US" sz="2000" b="1" dirty="0" smtClean="0"/>
          </a:p>
          <a:p>
            <a:pPr algn="ctr"/>
            <a:r>
              <a:rPr lang="en-US" sz="4000" b="1" dirty="0" smtClean="0"/>
              <a:t>CDF</a:t>
            </a:r>
          </a:p>
          <a:p>
            <a:pPr algn="ctr"/>
            <a:r>
              <a:rPr lang="en-US" sz="4000" b="1" dirty="0" smtClean="0"/>
              <a:t>over</a:t>
            </a:r>
          </a:p>
          <a:p>
            <a:pPr algn="ctr"/>
            <a:r>
              <a:rPr lang="en-US" sz="4000" b="1" dirty="0" smtClean="0"/>
              <a:t>Demand</a:t>
            </a:r>
          </a:p>
          <a:p>
            <a:pPr algn="ctr"/>
            <a:r>
              <a:rPr lang="en-US" sz="4000" b="1" dirty="0" smtClean="0"/>
              <a:t>Matrices</a:t>
            </a:r>
          </a:p>
          <a:p>
            <a:pPr algn="ctr"/>
            <a:endParaRPr lang="en-US" sz="4000" b="1" dirty="0" smtClean="0"/>
          </a:p>
          <a:p>
            <a:pPr algn="ctr"/>
            <a:endParaRPr lang="en-US" sz="4000" b="1" dirty="0"/>
          </a:p>
        </p:txBody>
      </p:sp>
      <p:sp>
        <p:nvSpPr>
          <p:cNvPr id="7" name="TextBox 6"/>
          <p:cNvSpPr txBox="1"/>
          <p:nvPr/>
        </p:nvSpPr>
        <p:spPr>
          <a:xfrm rot="5400000">
            <a:off x="1697034" y="5381740"/>
            <a:ext cx="800219" cy="35232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sz="4000" b="1" dirty="0" smtClean="0"/>
              <a:t>1</a:t>
            </a:r>
            <a:endParaRPr lang="en-US" sz="4000" b="1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3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54"/>
    </mc:Choice>
    <mc:Fallback xmlns="">
      <p:transition xmlns:p14="http://schemas.microsoft.com/office/powerpoint/2010/main" spd="slow" advTm="2625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60 GHz flyways</a:t>
            </a:r>
            <a:r>
              <a:rPr lang="en-US" dirty="0" smtClean="0"/>
              <a:t> can substantially </a:t>
            </a:r>
            <a:r>
              <a:rPr lang="en-US" b="1" i="1" dirty="0" smtClean="0"/>
              <a:t>improve performance in oversubscribed DC</a:t>
            </a:r>
          </a:p>
          <a:p>
            <a:r>
              <a:rPr lang="en-US" b="1" i="1" dirty="0" smtClean="0"/>
              <a:t>Traffic indirection crucial</a:t>
            </a:r>
            <a:r>
              <a:rPr lang="en-US" dirty="0" smtClean="0"/>
              <a:t> for practical benefit in </a:t>
            </a:r>
            <a:r>
              <a:rPr lang="en-US" b="1" dirty="0" smtClean="0"/>
              <a:t>real workloads</a:t>
            </a:r>
          </a:p>
          <a:p>
            <a:r>
              <a:rPr lang="en-US" dirty="0" smtClean="0"/>
              <a:t>Novel techniques </a:t>
            </a:r>
            <a:r>
              <a:rPr lang="en-US" b="1" i="1" dirty="0" smtClean="0"/>
              <a:t>leverage wired backbone</a:t>
            </a:r>
            <a:r>
              <a:rPr lang="en-US" dirty="0" smtClean="0"/>
              <a:t> to dramatically simplify and speed hybrid system</a:t>
            </a:r>
          </a:p>
          <a:p>
            <a:endParaRPr lang="en-US" sz="2000" dirty="0" smtClean="0"/>
          </a:p>
          <a:p>
            <a:pPr marL="0" indent="0">
              <a:buNone/>
            </a:pPr>
            <a:r>
              <a:rPr lang="en-US" sz="2800" b="1" dirty="0" smtClean="0"/>
              <a:t>Read more:</a:t>
            </a:r>
            <a:r>
              <a:rPr lang="en-US" sz="2800" dirty="0" smtClean="0"/>
              <a:t> </a:t>
            </a:r>
            <a:r>
              <a:rPr lang="en-US" sz="2600" dirty="0" smtClean="0"/>
              <a:t>http://</a:t>
            </a:r>
            <a:r>
              <a:rPr lang="en-US" sz="2600" dirty="0" err="1" smtClean="0"/>
              <a:t>r.halper.in</a:t>
            </a:r>
            <a:r>
              <a:rPr lang="en-US" sz="2600" dirty="0" smtClean="0"/>
              <a:t>/paper/flyways_sigcomm11</a:t>
            </a:r>
            <a:endParaRPr lang="en-US" sz="2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5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96"/>
    </mc:Choice>
    <mc:Fallback xmlns="">
      <p:transition xmlns:p14="http://schemas.microsoft.com/office/powerpoint/2010/main" spd="slow" advTm="3719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ntent Placeholder 51"/>
          <p:cNvSpPr>
            <a:spLocks noGrp="1"/>
          </p:cNvSpPr>
          <p:nvPr>
            <p:ph sz="half" idx="2"/>
          </p:nvPr>
        </p:nvSpPr>
        <p:spPr>
          <a:xfrm>
            <a:off x="4492976" y="1501423"/>
            <a:ext cx="4354690" cy="49050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b="1" dirty="0" smtClean="0">
                <a:solidFill>
                  <a:srgbClr val="008000"/>
                </a:solidFill>
              </a:rPr>
              <a:t>Low cost</a:t>
            </a:r>
            <a:endParaRPr lang="en-US" sz="4000" b="1" dirty="0">
              <a:solidFill>
                <a:srgbClr val="008000"/>
              </a:solidFill>
            </a:endParaRPr>
          </a:p>
          <a:p>
            <a:pPr marL="0" indent="0" algn="ctr">
              <a:buNone/>
            </a:pPr>
            <a:endParaRPr lang="en-US" sz="1600" b="1" dirty="0">
              <a:solidFill>
                <a:srgbClr val="008000"/>
              </a:solidFill>
            </a:endParaRPr>
          </a:p>
          <a:p>
            <a:pPr marL="0" indent="0" algn="ctr">
              <a:buNone/>
            </a:pPr>
            <a:r>
              <a:rPr lang="en-US" sz="4000" b="1" dirty="0">
                <a:solidFill>
                  <a:srgbClr val="3366FF"/>
                </a:solidFill>
              </a:rPr>
              <a:t>Perform well in most cases with</a:t>
            </a:r>
            <a:br>
              <a:rPr lang="en-US" sz="4000" b="1" dirty="0">
                <a:solidFill>
                  <a:srgbClr val="3366FF"/>
                </a:solidFill>
              </a:rPr>
            </a:br>
            <a:r>
              <a:rPr lang="en-US" sz="4000" b="1" dirty="0">
                <a:solidFill>
                  <a:srgbClr val="3366FF"/>
                </a:solidFill>
              </a:rPr>
              <a:t>job placement</a:t>
            </a:r>
          </a:p>
          <a:p>
            <a:pPr marL="0" indent="0" algn="ctr">
              <a:buNone/>
            </a:pPr>
            <a:endParaRPr lang="en-US" sz="1600" b="1" dirty="0">
              <a:solidFill>
                <a:srgbClr val="3366FF"/>
              </a:solidFill>
            </a:endParaRPr>
          </a:p>
          <a:p>
            <a:pPr marL="0" indent="0" algn="ctr">
              <a:buNone/>
            </a:pPr>
            <a:r>
              <a:rPr lang="en-US" sz="4000" b="1" dirty="0">
                <a:solidFill>
                  <a:srgbClr val="E46C0A"/>
                </a:solidFill>
              </a:rPr>
              <a:t>Dynamically inject links where needed</a:t>
            </a:r>
          </a:p>
          <a:p>
            <a:pPr marL="0" indent="0" algn="ctr">
              <a:buNone/>
            </a:pPr>
            <a:endParaRPr lang="en-US" sz="4000" b="1" dirty="0">
              <a:solidFill>
                <a:srgbClr val="008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Our approach: Wireless Flyways</a:t>
            </a:r>
            <a:endParaRPr lang="en-US" b="1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z="3200" smtClean="0">
                <a:solidFill>
                  <a:schemeClr val="tx1"/>
                </a:solidFill>
              </a:rPr>
              <a:pPr/>
              <a:t>5</a:t>
            </a:fld>
            <a:endParaRPr lang="en-US" sz="3200" dirty="0">
              <a:solidFill>
                <a:schemeClr val="tx1"/>
              </a:solidFill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272629" y="3422808"/>
            <a:ext cx="787232" cy="2801079"/>
            <a:chOff x="496881" y="3422808"/>
            <a:chExt cx="787232" cy="2801079"/>
          </a:xfrm>
        </p:grpSpPr>
        <p:sp>
          <p:nvSpPr>
            <p:cNvPr id="49" name="Rounded Rectangle 48"/>
            <p:cNvSpPr/>
            <p:nvPr/>
          </p:nvSpPr>
          <p:spPr>
            <a:xfrm>
              <a:off x="496882" y="3422809"/>
              <a:ext cx="787230" cy="2801078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 Same Side Corner Rectangle 50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b="1" dirty="0"/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661756" y="3961862"/>
              <a:ext cx="477145" cy="2114173"/>
              <a:chOff x="647645" y="4046528"/>
              <a:chExt cx="477145" cy="2114173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656623" y="514685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661112" y="569702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58" name="Straight Connector 57"/>
          <p:cNvCxnSpPr/>
          <p:nvPr/>
        </p:nvCxnSpPr>
        <p:spPr>
          <a:xfrm flipV="1">
            <a:off x="666245" y="2610556"/>
            <a:ext cx="1127951" cy="812253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63" idx="3"/>
          </p:cNvCxnSpPr>
          <p:nvPr/>
        </p:nvCxnSpPr>
        <p:spPr>
          <a:xfrm flipV="1">
            <a:off x="1605877" y="2610556"/>
            <a:ext cx="539012" cy="812252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72" idx="3"/>
          </p:cNvCxnSpPr>
          <p:nvPr/>
        </p:nvCxnSpPr>
        <p:spPr>
          <a:xfrm flipH="1" flipV="1">
            <a:off x="2384778" y="2610556"/>
            <a:ext cx="802751" cy="812252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1" name="Group 60"/>
          <p:cNvGrpSpPr/>
          <p:nvPr/>
        </p:nvGrpSpPr>
        <p:grpSpPr>
          <a:xfrm>
            <a:off x="1212261" y="3422808"/>
            <a:ext cx="787232" cy="2801079"/>
            <a:chOff x="496881" y="3422808"/>
            <a:chExt cx="787232" cy="2801079"/>
          </a:xfrm>
        </p:grpSpPr>
        <p:sp>
          <p:nvSpPr>
            <p:cNvPr id="62" name="Rounded Rectangle 61"/>
            <p:cNvSpPr/>
            <p:nvPr/>
          </p:nvSpPr>
          <p:spPr>
            <a:xfrm>
              <a:off x="496882" y="3422809"/>
              <a:ext cx="787230" cy="2801078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ound Same Side Corner Rectangle 62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b="1" dirty="0"/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661756" y="3961862"/>
              <a:ext cx="477145" cy="2114173"/>
              <a:chOff x="647645" y="4046528"/>
              <a:chExt cx="477145" cy="2114173"/>
            </a:xfrm>
          </p:grpSpPr>
          <p:sp>
            <p:nvSpPr>
              <p:cNvPr id="66" name="Oval 65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656623" y="514685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661112" y="569702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0" name="Group 69"/>
          <p:cNvGrpSpPr/>
          <p:nvPr/>
        </p:nvGrpSpPr>
        <p:grpSpPr>
          <a:xfrm>
            <a:off x="2793913" y="3422808"/>
            <a:ext cx="787232" cy="2801079"/>
            <a:chOff x="496881" y="3422808"/>
            <a:chExt cx="787232" cy="2801079"/>
          </a:xfrm>
        </p:grpSpPr>
        <p:sp>
          <p:nvSpPr>
            <p:cNvPr id="71" name="Rounded Rectangle 70"/>
            <p:cNvSpPr/>
            <p:nvPr/>
          </p:nvSpPr>
          <p:spPr>
            <a:xfrm>
              <a:off x="496882" y="3422809"/>
              <a:ext cx="787230" cy="2801078"/>
            </a:xfrm>
            <a:prstGeom prst="roundRect">
              <a:avLst/>
            </a:prstGeom>
            <a:solidFill>
              <a:schemeClr val="tx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 Same Side Corner Rectangle 71"/>
            <p:cNvSpPr/>
            <p:nvPr/>
          </p:nvSpPr>
          <p:spPr>
            <a:xfrm>
              <a:off x="496881" y="3422808"/>
              <a:ext cx="787232" cy="415414"/>
            </a:xfrm>
            <a:prstGeom prst="round2Same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b="1" dirty="0"/>
            </a:p>
          </p:txBody>
        </p:sp>
        <p:grpSp>
          <p:nvGrpSpPr>
            <p:cNvPr id="73" name="Group 72"/>
            <p:cNvGrpSpPr/>
            <p:nvPr/>
          </p:nvGrpSpPr>
          <p:grpSpPr>
            <a:xfrm>
              <a:off x="661756" y="3961862"/>
              <a:ext cx="477145" cy="2114173"/>
              <a:chOff x="647645" y="4046528"/>
              <a:chExt cx="477145" cy="2114173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647645" y="404652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652134" y="459669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656623" y="5146858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661112" y="5697023"/>
                <a:ext cx="463678" cy="463678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8" name="TextBox 77"/>
          <p:cNvSpPr txBox="1"/>
          <p:nvPr/>
        </p:nvSpPr>
        <p:spPr>
          <a:xfrm>
            <a:off x="2144889" y="4512027"/>
            <a:ext cx="5388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…</a:t>
            </a:r>
            <a:endParaRPr lang="en-US" sz="4000" dirty="0"/>
          </a:p>
        </p:txBody>
      </p:sp>
      <p:sp>
        <p:nvSpPr>
          <p:cNvPr id="79" name="Cloud 78"/>
          <p:cNvSpPr/>
          <p:nvPr/>
        </p:nvSpPr>
        <p:spPr>
          <a:xfrm>
            <a:off x="132645" y="1417638"/>
            <a:ext cx="4515554" cy="1332975"/>
          </a:xfrm>
          <a:prstGeom prst="cloud">
            <a:avLst/>
          </a:prstGeom>
          <a:solidFill>
            <a:schemeClr val="bg1"/>
          </a:solidFill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4F6228"/>
                </a:solidFill>
              </a:rPr>
              <a:t>Oversubscribed Core</a:t>
            </a:r>
            <a:endParaRPr lang="en-US" sz="3200" b="1" dirty="0">
              <a:solidFill>
                <a:srgbClr val="4F6228"/>
              </a:solidFill>
            </a:endParaRPr>
          </a:p>
        </p:txBody>
      </p:sp>
      <p:pic>
        <p:nvPicPr>
          <p:cNvPr id="43" name="Picture 42" descr="1_antenna_oran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756" y="3058214"/>
            <a:ext cx="546847" cy="615203"/>
          </a:xfrm>
          <a:prstGeom prst="rect">
            <a:avLst/>
          </a:prstGeom>
          <a:effectLst/>
        </p:spPr>
      </p:pic>
      <p:pic>
        <p:nvPicPr>
          <p:cNvPr id="45" name="Picture 44" descr="1_antenna_oran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330" y="3058214"/>
            <a:ext cx="565893" cy="615203"/>
          </a:xfrm>
          <a:prstGeom prst="rect">
            <a:avLst/>
          </a:prstGeom>
          <a:effectLst/>
        </p:spPr>
      </p:pic>
      <p:pic>
        <p:nvPicPr>
          <p:cNvPr id="48" name="Picture 47" descr="1_antenna_orang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530" y="3058214"/>
            <a:ext cx="546847" cy="615203"/>
          </a:xfrm>
          <a:prstGeom prst="rect">
            <a:avLst/>
          </a:prstGeom>
          <a:effectLst/>
        </p:spPr>
      </p:pic>
      <p:sp>
        <p:nvSpPr>
          <p:cNvPr id="3" name="Freeform 2"/>
          <p:cNvSpPr/>
          <p:nvPr/>
        </p:nvSpPr>
        <p:spPr>
          <a:xfrm>
            <a:off x="366889" y="2750612"/>
            <a:ext cx="1487392" cy="263215"/>
          </a:xfrm>
          <a:custGeom>
            <a:avLst/>
            <a:gdLst>
              <a:gd name="connsiteX0" fmla="*/ 0 w 1213555"/>
              <a:gd name="connsiteY0" fmla="*/ 465752 h 465752"/>
              <a:gd name="connsiteX1" fmla="*/ 677333 w 1213555"/>
              <a:gd name="connsiteY1" fmla="*/ 85 h 465752"/>
              <a:gd name="connsiteX2" fmla="*/ 1213555 w 1213555"/>
              <a:gd name="connsiteY2" fmla="*/ 423419 h 465752"/>
              <a:gd name="connsiteX3" fmla="*/ 1213555 w 1213555"/>
              <a:gd name="connsiteY3" fmla="*/ 423419 h 465752"/>
              <a:gd name="connsiteX4" fmla="*/ 1213555 w 1213555"/>
              <a:gd name="connsiteY4" fmla="*/ 423419 h 465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3555" h="465752">
                <a:moveTo>
                  <a:pt x="0" y="465752"/>
                </a:moveTo>
                <a:cubicBezTo>
                  <a:pt x="237537" y="236446"/>
                  <a:pt x="475074" y="7140"/>
                  <a:pt x="677333" y="85"/>
                </a:cubicBezTo>
                <a:cubicBezTo>
                  <a:pt x="879592" y="-6970"/>
                  <a:pt x="1213555" y="423419"/>
                  <a:pt x="1213555" y="423419"/>
                </a:cubicBezTo>
                <a:lnTo>
                  <a:pt x="1213555" y="423419"/>
                </a:lnTo>
                <a:lnTo>
                  <a:pt x="1213555" y="423419"/>
                </a:lnTo>
              </a:path>
            </a:pathLst>
          </a:custGeom>
          <a:ln w="76200" cmpd="sng">
            <a:solidFill>
              <a:schemeClr val="accent6">
                <a:lumMod val="75000"/>
              </a:schemeClr>
            </a:solidFill>
            <a:prstDash val="solid"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122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927"/>
    </mc:Choice>
    <mc:Fallback xmlns="">
      <p:transition xmlns:p14="http://schemas.microsoft.com/office/powerpoint/2010/main" spd="slow" advTm="5092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280081" y="1810544"/>
            <a:ext cx="5035846" cy="4058304"/>
            <a:chOff x="284042" y="1580445"/>
            <a:chExt cx="6164736" cy="4968058"/>
          </a:xfrm>
        </p:grpSpPr>
        <p:sp>
          <p:nvSpPr>
            <p:cNvPr id="36" name="Rectangle 35"/>
            <p:cNvSpPr/>
            <p:nvPr/>
          </p:nvSpPr>
          <p:spPr>
            <a:xfrm>
              <a:off x="284042" y="1580445"/>
              <a:ext cx="6164736" cy="4968058"/>
            </a:xfrm>
            <a:prstGeom prst="rect">
              <a:avLst/>
            </a:prstGeom>
            <a:noFill/>
            <a:ln w="381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</a:endParaRP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429535" y="1730496"/>
              <a:ext cx="5873750" cy="4667955"/>
              <a:chOff x="1036308" y="1758718"/>
              <a:chExt cx="5873750" cy="4667955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1036308" y="1758718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3698016" y="1758718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028870" y="1758718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6359725" y="1758718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2367162" y="1758718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1036308" y="2788123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3698016" y="2788123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028870" y="2788123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6359725" y="2788123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2367162" y="2788123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036308" y="5876340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3698016" y="5876340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5028870" y="5876340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6359725" y="5876340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2367162" y="5876340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1036308" y="4846935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3698016" y="4846935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5028870" y="4846935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6359725" y="4846935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2367162" y="4846935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1036308" y="3817529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3698016" y="3817529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028870" y="3817529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6359725" y="3817529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2367162" y="3817529"/>
                <a:ext cx="550333" cy="550333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3">
                      <a:lumMod val="50000"/>
                    </a:schemeClr>
                  </a:solidFill>
                </a:endParaRPr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6265333" y="1120249"/>
            <a:ext cx="2984526" cy="2795321"/>
            <a:chOff x="6265333" y="781585"/>
            <a:chExt cx="2984526" cy="2795321"/>
          </a:xfrm>
        </p:grpSpPr>
        <p:sp>
          <p:nvSpPr>
            <p:cNvPr id="44" name="Rounded Rectangle 43"/>
            <p:cNvSpPr/>
            <p:nvPr/>
          </p:nvSpPr>
          <p:spPr>
            <a:xfrm>
              <a:off x="6265333" y="2292795"/>
              <a:ext cx="2257778" cy="128411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b="1" dirty="0" smtClean="0">
                  <a:solidFill>
                    <a:srgbClr val="000000"/>
                  </a:solidFill>
                </a:rPr>
                <a:t>DC</a:t>
              </a:r>
              <a:br>
                <a:rPr lang="en-US" sz="3600" b="1" dirty="0" smtClean="0">
                  <a:solidFill>
                    <a:srgbClr val="000000"/>
                  </a:solidFill>
                </a:rPr>
              </a:br>
              <a:r>
                <a:rPr lang="en-US" sz="3600" b="1" dirty="0" smtClean="0">
                  <a:solidFill>
                    <a:srgbClr val="000000"/>
                  </a:solidFill>
                </a:rPr>
                <a:t>Scheduler</a:t>
              </a:r>
              <a:endParaRPr lang="en-US" sz="3600" b="1" dirty="0">
                <a:solidFill>
                  <a:srgbClr val="000000"/>
                </a:solidFill>
              </a:endParaRP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6314752" y="1195530"/>
              <a:ext cx="832505" cy="1080323"/>
              <a:chOff x="6977969" y="1212472"/>
              <a:chExt cx="832505" cy="1080323"/>
            </a:xfrm>
          </p:grpSpPr>
          <p:cxnSp>
            <p:nvCxnSpPr>
              <p:cNvPr id="46" name="Straight Arrow Connector 45"/>
              <p:cNvCxnSpPr>
                <a:stCxn id="48" idx="2"/>
                <a:endCxn id="44" idx="0"/>
              </p:cNvCxnSpPr>
              <p:nvPr/>
            </p:nvCxnSpPr>
            <p:spPr>
              <a:xfrm>
                <a:off x="7394222" y="1735692"/>
                <a:ext cx="0" cy="557103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TextBox 47"/>
              <p:cNvSpPr txBox="1"/>
              <p:nvPr/>
            </p:nvSpPr>
            <p:spPr>
              <a:xfrm>
                <a:off x="6977969" y="1212472"/>
                <a:ext cx="83250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Jobs</a:t>
                </a:r>
                <a:endParaRPr lang="en-US" sz="2800" b="1" dirty="0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6842504" y="781585"/>
              <a:ext cx="2407355" cy="1511210"/>
              <a:chOff x="6002868" y="781585"/>
              <a:chExt cx="2407355" cy="1511210"/>
            </a:xfrm>
          </p:grpSpPr>
          <p:cxnSp>
            <p:nvCxnSpPr>
              <p:cNvPr id="58" name="Straight Arrow Connector 57"/>
              <p:cNvCxnSpPr/>
              <p:nvPr/>
            </p:nvCxnSpPr>
            <p:spPr>
              <a:xfrm>
                <a:off x="7224889" y="1735692"/>
                <a:ext cx="0" cy="557103"/>
              </a:xfrm>
              <a:prstGeom prst="straightConnector1">
                <a:avLst/>
              </a:prstGeom>
              <a:ln w="57150" cmpd="sng">
                <a:solidFill>
                  <a:srgbClr val="000000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/>
              <p:cNvSpPr txBox="1"/>
              <p:nvPr/>
            </p:nvSpPr>
            <p:spPr>
              <a:xfrm>
                <a:off x="6002868" y="781585"/>
                <a:ext cx="2407355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 smtClean="0"/>
                  <a:t>Data</a:t>
                </a:r>
                <a:br>
                  <a:rPr lang="en-US" sz="2800" b="1" dirty="0" smtClean="0"/>
                </a:br>
                <a:r>
                  <a:rPr lang="en-US" sz="2800" b="1" dirty="0" smtClean="0"/>
                  <a:t>placement</a:t>
                </a:r>
                <a:endParaRPr lang="en-US" sz="2800" b="1" dirty="0"/>
              </a:p>
            </p:txBody>
          </p:sp>
        </p:grpSp>
      </p:grpSp>
      <p:cxnSp>
        <p:nvCxnSpPr>
          <p:cNvPr id="64" name="Elbow Connector 63"/>
          <p:cNvCxnSpPr>
            <a:stCxn id="44" idx="1"/>
            <a:endCxn id="36" idx="3"/>
          </p:cNvCxnSpPr>
          <p:nvPr/>
        </p:nvCxnSpPr>
        <p:spPr>
          <a:xfrm rot="10800000" flipV="1">
            <a:off x="5315927" y="3273514"/>
            <a:ext cx="949406" cy="566181"/>
          </a:xfrm>
          <a:prstGeom prst="bentConnector3">
            <a:avLst/>
          </a:prstGeom>
          <a:ln w="57150" cmpd="sng">
            <a:solidFill>
              <a:schemeClr val="accent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6" idx="3"/>
            <a:endCxn id="28" idx="7"/>
          </p:cNvCxnSpPr>
          <p:nvPr/>
        </p:nvCxnSpPr>
        <p:spPr>
          <a:xfrm flipH="1">
            <a:off x="1869798" y="2316838"/>
            <a:ext cx="769264" cy="2204817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6" idx="5"/>
            <a:endCxn id="26" idx="0"/>
          </p:cNvCxnSpPr>
          <p:nvPr/>
        </p:nvCxnSpPr>
        <p:spPr>
          <a:xfrm>
            <a:off x="2956946" y="2316838"/>
            <a:ext cx="928205" cy="2138981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" idx="5"/>
            <a:endCxn id="15" idx="1"/>
          </p:cNvCxnSpPr>
          <p:nvPr/>
        </p:nvCxnSpPr>
        <p:spPr>
          <a:xfrm>
            <a:off x="4044093" y="2316838"/>
            <a:ext cx="769264" cy="523016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21" idx="1"/>
            <a:endCxn id="26" idx="5"/>
          </p:cNvCxnSpPr>
          <p:nvPr/>
        </p:nvCxnSpPr>
        <p:spPr>
          <a:xfrm flipH="1" flipV="1">
            <a:off x="4044093" y="4839539"/>
            <a:ext cx="769264" cy="523015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20" idx="1"/>
            <a:endCxn id="25" idx="5"/>
          </p:cNvCxnSpPr>
          <p:nvPr/>
        </p:nvCxnSpPr>
        <p:spPr>
          <a:xfrm flipH="1" flipV="1">
            <a:off x="2956946" y="4839539"/>
            <a:ext cx="769263" cy="523015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20" idx="0"/>
            <a:endCxn id="26" idx="4"/>
          </p:cNvCxnSpPr>
          <p:nvPr/>
        </p:nvCxnSpPr>
        <p:spPr>
          <a:xfrm flipV="1">
            <a:off x="3885151" y="4905375"/>
            <a:ext cx="0" cy="391343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6" idx="3"/>
            <a:endCxn id="28" idx="7"/>
          </p:cNvCxnSpPr>
          <p:nvPr/>
        </p:nvCxnSpPr>
        <p:spPr>
          <a:xfrm flipH="1">
            <a:off x="1869798" y="2316838"/>
            <a:ext cx="769264" cy="2204817"/>
          </a:xfrm>
          <a:prstGeom prst="straightConnector1">
            <a:avLst/>
          </a:prstGeom>
          <a:ln w="5715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ounded Rectangle 65"/>
          <p:cNvSpPr/>
          <p:nvPr/>
        </p:nvSpPr>
        <p:spPr>
          <a:xfrm>
            <a:off x="6265333" y="4654662"/>
            <a:ext cx="2257778" cy="1284111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tx1"/>
                </a:solidFill>
              </a:rPr>
              <a:t>Flyway</a:t>
            </a:r>
            <a:br>
              <a:rPr lang="en-US" sz="3600" b="1" dirty="0" smtClean="0">
                <a:solidFill>
                  <a:schemeClr val="tx1"/>
                </a:solidFill>
              </a:rPr>
            </a:br>
            <a:r>
              <a:rPr lang="en-US" sz="3600" b="1" dirty="0" smtClean="0">
                <a:solidFill>
                  <a:schemeClr val="tx1"/>
                </a:solidFill>
              </a:rPr>
              <a:t>Controller</a:t>
            </a:r>
            <a:endParaRPr lang="en-US" sz="3600" b="1" dirty="0">
              <a:solidFill>
                <a:schemeClr val="tx1"/>
              </a:solidFill>
            </a:endParaRPr>
          </a:p>
        </p:txBody>
      </p:sp>
      <p:cxnSp>
        <p:nvCxnSpPr>
          <p:cNvPr id="67" name="Straight Arrow Connector 66"/>
          <p:cNvCxnSpPr>
            <a:stCxn id="44" idx="2"/>
            <a:endCxn id="66" idx="0"/>
          </p:cNvCxnSpPr>
          <p:nvPr/>
        </p:nvCxnSpPr>
        <p:spPr>
          <a:xfrm>
            <a:off x="7394222" y="3915570"/>
            <a:ext cx="0" cy="739092"/>
          </a:xfrm>
          <a:prstGeom prst="straightConnector1">
            <a:avLst/>
          </a:prstGeom>
          <a:ln w="571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7505731" y="3957160"/>
            <a:ext cx="15897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Demands</a:t>
            </a:r>
            <a:endParaRPr lang="en-US" sz="2800" b="1" dirty="0"/>
          </a:p>
        </p:txBody>
      </p:sp>
      <p:cxnSp>
        <p:nvCxnSpPr>
          <p:cNvPr id="74" name="Elbow Connector 73"/>
          <p:cNvCxnSpPr>
            <a:stCxn id="66" idx="1"/>
          </p:cNvCxnSpPr>
          <p:nvPr/>
        </p:nvCxnSpPr>
        <p:spPr>
          <a:xfrm rot="10800000">
            <a:off x="5315927" y="4455820"/>
            <a:ext cx="949407" cy="840899"/>
          </a:xfrm>
          <a:prstGeom prst="bentConnector3">
            <a:avLst>
              <a:gd name="adj1" fmla="val 50000"/>
            </a:avLst>
          </a:prstGeom>
          <a:ln w="5715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21" idx="1"/>
            <a:endCxn id="26" idx="5"/>
          </p:cNvCxnSpPr>
          <p:nvPr/>
        </p:nvCxnSpPr>
        <p:spPr>
          <a:xfrm flipH="1" flipV="1">
            <a:off x="4044093" y="4839539"/>
            <a:ext cx="769264" cy="523015"/>
          </a:xfrm>
          <a:prstGeom prst="straightConnector1">
            <a:avLst/>
          </a:prstGeom>
          <a:ln w="5715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20" idx="1"/>
            <a:endCxn id="25" idx="5"/>
          </p:cNvCxnSpPr>
          <p:nvPr/>
        </p:nvCxnSpPr>
        <p:spPr>
          <a:xfrm flipH="1" flipV="1">
            <a:off x="2956946" y="4839539"/>
            <a:ext cx="769263" cy="523015"/>
          </a:xfrm>
          <a:prstGeom prst="straightConnector1">
            <a:avLst/>
          </a:prstGeom>
          <a:ln w="5715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6" idx="6"/>
            <a:endCxn id="7" idx="2"/>
          </p:cNvCxnSpPr>
          <p:nvPr/>
        </p:nvCxnSpPr>
        <p:spPr>
          <a:xfrm>
            <a:off x="3022782" y="2157896"/>
            <a:ext cx="637591" cy="0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6" idx="5"/>
            <a:endCxn id="7" idx="3"/>
          </p:cNvCxnSpPr>
          <p:nvPr/>
        </p:nvCxnSpPr>
        <p:spPr>
          <a:xfrm>
            <a:off x="2956946" y="2316838"/>
            <a:ext cx="769263" cy="0"/>
          </a:xfrm>
          <a:prstGeom prst="straightConnector1">
            <a:avLst/>
          </a:prstGeom>
          <a:ln w="57150" cmpd="sng">
            <a:solidFill>
              <a:srgbClr val="E46C0A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  <p:cxnSp>
        <p:nvCxnSpPr>
          <p:cNvPr id="56" name="Straight Arrow Connector 82"/>
          <p:cNvCxnSpPr>
            <a:stCxn id="6" idx="2"/>
            <a:endCxn id="28" idx="0"/>
          </p:cNvCxnSpPr>
          <p:nvPr/>
        </p:nvCxnSpPr>
        <p:spPr>
          <a:xfrm rot="10800000" flipV="1">
            <a:off x="1710856" y="2157895"/>
            <a:ext cx="862370" cy="2297923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83"/>
          <p:cNvCxnSpPr>
            <a:stCxn id="6" idx="4"/>
            <a:endCxn id="26" idx="2"/>
          </p:cNvCxnSpPr>
          <p:nvPr/>
        </p:nvCxnSpPr>
        <p:spPr>
          <a:xfrm rot="16200000" flipH="1">
            <a:off x="2080227" y="3100450"/>
            <a:ext cx="2297923" cy="862369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86"/>
          <p:cNvCxnSpPr>
            <a:stCxn id="7" idx="6"/>
            <a:endCxn id="15" idx="0"/>
          </p:cNvCxnSpPr>
          <p:nvPr/>
        </p:nvCxnSpPr>
        <p:spPr>
          <a:xfrm>
            <a:off x="4109929" y="2157896"/>
            <a:ext cx="862370" cy="616122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90"/>
          <p:cNvCxnSpPr>
            <a:stCxn id="21" idx="0"/>
            <a:endCxn id="26" idx="6"/>
          </p:cNvCxnSpPr>
          <p:nvPr/>
        </p:nvCxnSpPr>
        <p:spPr>
          <a:xfrm rot="16200000" flipV="1">
            <a:off x="4233054" y="4557473"/>
            <a:ext cx="616121" cy="862370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93"/>
          <p:cNvCxnSpPr>
            <a:stCxn id="20" idx="2"/>
            <a:endCxn id="25" idx="4"/>
          </p:cNvCxnSpPr>
          <p:nvPr/>
        </p:nvCxnSpPr>
        <p:spPr>
          <a:xfrm rot="10800000">
            <a:off x="2798005" y="4905376"/>
            <a:ext cx="862369" cy="616121"/>
          </a:xfrm>
          <a:prstGeom prst="bentConnector2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20" idx="0"/>
            <a:endCxn id="26" idx="4"/>
          </p:cNvCxnSpPr>
          <p:nvPr/>
        </p:nvCxnSpPr>
        <p:spPr>
          <a:xfrm flipV="1">
            <a:off x="3885151" y="4905375"/>
            <a:ext cx="0" cy="391343"/>
          </a:xfrm>
          <a:prstGeom prst="straightConnector1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6" idx="6"/>
            <a:endCxn id="7" idx="2"/>
          </p:cNvCxnSpPr>
          <p:nvPr/>
        </p:nvCxnSpPr>
        <p:spPr>
          <a:xfrm>
            <a:off x="3022782" y="2157896"/>
            <a:ext cx="637591" cy="0"/>
          </a:xfrm>
          <a:prstGeom prst="straightConnector1">
            <a:avLst/>
          </a:prstGeom>
          <a:ln w="57150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41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Outline of the rest of this talk</a:t>
            </a:r>
            <a:endParaRPr lang="en-US" b="1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/>
          </a:bodyPr>
          <a:lstStyle/>
          <a:p>
            <a:pPr>
              <a:spcBef>
                <a:spcPts val="3960"/>
              </a:spcBef>
            </a:pPr>
            <a:r>
              <a:rPr lang="en-US" sz="4000" dirty="0" smtClean="0"/>
              <a:t>60 GHz </a:t>
            </a:r>
            <a:r>
              <a:rPr lang="en-US" sz="4000" b="1" i="1" dirty="0" smtClean="0"/>
              <a:t>wireless technology</a:t>
            </a:r>
          </a:p>
          <a:p>
            <a:pPr>
              <a:spcBef>
                <a:spcPts val="3960"/>
              </a:spcBef>
            </a:pPr>
            <a:r>
              <a:rPr lang="en-US" sz="4000" dirty="0" smtClean="0"/>
              <a:t>Wireless </a:t>
            </a:r>
            <a:r>
              <a:rPr lang="en-US" sz="4000" b="1" i="1" dirty="0" smtClean="0"/>
              <a:t>flyways system design</a:t>
            </a:r>
          </a:p>
          <a:p>
            <a:pPr>
              <a:spcBef>
                <a:spcPts val="3960"/>
              </a:spcBef>
            </a:pPr>
            <a:r>
              <a:rPr lang="en-US" sz="4000" b="1" i="1" dirty="0" smtClean="0"/>
              <a:t>Evaluation </a:t>
            </a:r>
            <a:r>
              <a:rPr lang="en-US" sz="4000" dirty="0" smtClean="0"/>
              <a:t>on </a:t>
            </a:r>
            <a:r>
              <a:rPr lang="en-US" sz="4000" b="1" i="1" dirty="0" smtClean="0"/>
              <a:t>real data center workloads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73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71"/>
    </mc:Choice>
    <mc:Fallback xmlns="">
      <p:transition xmlns:p14="http://schemas.microsoft.com/office/powerpoint/2010/main" spd="slow" advTm="1747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60 GH</a:t>
            </a:r>
            <a:r>
              <a:rPr lang="en-US" sz="8000" cap="none" dirty="0" smtClean="0"/>
              <a:t>z</a:t>
            </a:r>
            <a:r>
              <a:rPr lang="en-US" sz="8000" dirty="0" smtClean="0"/>
              <a:t> Wireless</a:t>
            </a:r>
            <a:endParaRPr lang="en-US" sz="80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08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8"/>
    </mc:Choice>
    <mc:Fallback xmlns="">
      <p:transition xmlns:p14="http://schemas.microsoft.com/office/powerpoint/2010/main" spd="slow" advTm="534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60 GHz primer</a:t>
            </a:r>
            <a:endParaRPr lang="en-US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/>
          </a:bodyPr>
          <a:lstStyle/>
          <a:p>
            <a:r>
              <a:rPr lang="en-US" b="1" dirty="0" smtClean="0"/>
              <a:t>7 GHz </a:t>
            </a:r>
            <a:r>
              <a:rPr lang="en-US" dirty="0" smtClean="0"/>
              <a:t>of unlicensed spectrum @60 GHz</a:t>
            </a:r>
          </a:p>
          <a:p>
            <a:r>
              <a:rPr lang="en-US" dirty="0" smtClean="0"/>
              <a:t>Forthcoming </a:t>
            </a:r>
            <a:r>
              <a:rPr lang="en-US" b="1" dirty="0" smtClean="0"/>
              <a:t>IEEE 802.11ad</a:t>
            </a:r>
            <a:r>
              <a:rPr lang="en-US" dirty="0" smtClean="0"/>
              <a:t>: </a:t>
            </a:r>
            <a:r>
              <a:rPr lang="en-US" b="1" dirty="0" smtClean="0"/>
              <a:t>3 channels</a:t>
            </a:r>
            <a:r>
              <a:rPr lang="en-US" dirty="0" smtClean="0"/>
              <a:t>, bitrates to </a:t>
            </a:r>
            <a:r>
              <a:rPr lang="en-US" b="1" dirty="0" smtClean="0"/>
              <a:t>6.76 Gbps</a:t>
            </a:r>
          </a:p>
          <a:p>
            <a:r>
              <a:rPr lang="en-US" b="1" i="1" dirty="0" smtClean="0"/>
              <a:t>Challenge:</a:t>
            </a:r>
          </a:p>
          <a:p>
            <a:pPr lvl="1"/>
            <a:r>
              <a:rPr lang="en-US" dirty="0" smtClean="0"/>
              <a:t>60 GHz link has </a:t>
            </a:r>
            <a:r>
              <a:rPr lang="en-US" b="1" dirty="0" smtClean="0"/>
              <a:t>55 dB (312,000x) worse SNR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than 2.4 GHz link</a:t>
            </a:r>
          </a:p>
          <a:p>
            <a:pPr lvl="1"/>
            <a:r>
              <a:rPr lang="en-US" b="1" dirty="0" smtClean="0"/>
              <a:t>Directionality is a fundamental mechanism</a:t>
            </a:r>
            <a:br>
              <a:rPr lang="en-US" b="1" dirty="0" smtClean="0"/>
            </a:br>
            <a:r>
              <a:rPr lang="en-US" dirty="0" smtClean="0"/>
              <a:t>to enable 60 GHz communication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843846" y="2666999"/>
            <a:ext cx="7439376" cy="3564474"/>
            <a:chOff x="1323623" y="3422650"/>
            <a:chExt cx="6508044" cy="27305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3623" y="3422650"/>
              <a:ext cx="6508044" cy="2730500"/>
            </a:xfrm>
            <a:prstGeom prst="rect">
              <a:avLst/>
            </a:prstGeom>
          </p:spPr>
        </p:pic>
        <p:grpSp>
          <p:nvGrpSpPr>
            <p:cNvPr id="16" name="Group 15"/>
            <p:cNvGrpSpPr/>
            <p:nvPr/>
          </p:nvGrpSpPr>
          <p:grpSpPr>
            <a:xfrm>
              <a:off x="2825235" y="3604815"/>
              <a:ext cx="3493721" cy="2440879"/>
              <a:chOff x="1992679" y="3604815"/>
              <a:chExt cx="3493721" cy="2440879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1992679" y="3604815"/>
                <a:ext cx="3493721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/>
                  <a:t>2.4 GHz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1992679" y="4532867"/>
                <a:ext cx="3493721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/>
                  <a:t>5 GHz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992679" y="5460918"/>
                <a:ext cx="3493721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 smtClean="0">
                    <a:solidFill>
                      <a:schemeClr val="bg1"/>
                    </a:solidFill>
                  </a:rPr>
                  <a:t>60 GHz</a:t>
                </a: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Presented by Daniel Halperin @SIGCOMM2011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58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|8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|8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|25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5.9|7.7|26.8|11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5.9|7.7|26.8|11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6551</TotalTime>
  <Words>1383</Words>
  <Application>Microsoft Macintosh PowerPoint</Application>
  <PresentationFormat>On-screen Show (4:3)</PresentationFormat>
  <Paragraphs>474</Paragraphs>
  <Slides>42</Slides>
  <Notes>42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Office Theme</vt:lpstr>
      <vt:lpstr>60 GHz Flyways: Adding multi-Gbps wireless links to data centers</vt:lpstr>
      <vt:lpstr>Today’s data center networks are oversubscribed in the core</vt:lpstr>
      <vt:lpstr>Eliminating oversubscription is expensive</vt:lpstr>
      <vt:lpstr>Our goal: Flyways</vt:lpstr>
      <vt:lpstr>Our approach: Wireless Flyways</vt:lpstr>
      <vt:lpstr>System overview</vt:lpstr>
      <vt:lpstr>Outline of the rest of this talk</vt:lpstr>
      <vt:lpstr>60 GHz Wireless</vt:lpstr>
      <vt:lpstr>60 GHz primer</vt:lpstr>
      <vt:lpstr>Directionality is crucial</vt:lpstr>
      <vt:lpstr>60 GHz directional technology</vt:lpstr>
      <vt:lpstr>60 GHz for Flyways</vt:lpstr>
      <vt:lpstr>Directional 60 GHz links are not robust to blockage</vt:lpstr>
      <vt:lpstr>A 60 GHz link in a data center</vt:lpstr>
      <vt:lpstr>Directional 60 GHz links are stable in a data center</vt:lpstr>
      <vt:lpstr>Measurement-based 802.11ad simulator</vt:lpstr>
      <vt:lpstr>Flyways can be densely deployed</vt:lpstr>
      <vt:lpstr>Measurement summary</vt:lpstr>
      <vt:lpstr>Wireless Flyways System Design</vt:lpstr>
      <vt:lpstr>System overview</vt:lpstr>
      <vt:lpstr>Flyway controller architecture</vt:lpstr>
      <vt:lpstr>Flyway controller architecture</vt:lpstr>
      <vt:lpstr>Flyway controller architecture</vt:lpstr>
      <vt:lpstr>Coordinating devices</vt:lpstr>
      <vt:lpstr>Orienting antennas</vt:lpstr>
      <vt:lpstr>Predicting bitrate</vt:lpstr>
      <vt:lpstr>High-efficiency MAC</vt:lpstr>
      <vt:lpstr>Flyway controller architecture</vt:lpstr>
      <vt:lpstr>Selecting flyways: Simple example</vt:lpstr>
      <vt:lpstr>“Straggler”: Flyway at largest hotspot</vt:lpstr>
      <vt:lpstr>“Transit”: Forward traffic on flyway</vt:lpstr>
      <vt:lpstr>“Greedy”: Choose faster flyways</vt:lpstr>
      <vt:lpstr>Flyway controller architecture</vt:lpstr>
      <vt:lpstr>Evaluation</vt:lpstr>
      <vt:lpstr>Evaluation using real DC workloads</vt:lpstr>
      <vt:lpstr>Traffic matrix example</vt:lpstr>
      <vt:lpstr>Real traces have localized hotspots</vt:lpstr>
      <vt:lpstr>Evaluation setup</vt:lpstr>
      <vt:lpstr>1 flyway device / node</vt:lpstr>
      <vt:lpstr>Incremental benefit of strategies</vt:lpstr>
      <vt:lpstr>1-3 devices / node</vt:lpstr>
      <vt:lpstr>Conclusions</vt:lpstr>
    </vt:vector>
  </TitlesOfParts>
  <Company>University of Washington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60 GHz flyways</dc:title>
  <dc:creator>Daniel Halperin</dc:creator>
  <cp:lastModifiedBy>Daniel Halperin</cp:lastModifiedBy>
  <cp:revision>1472</cp:revision>
  <dcterms:created xsi:type="dcterms:W3CDTF">2011-02-17T20:57:31Z</dcterms:created>
  <dcterms:modified xsi:type="dcterms:W3CDTF">2012-03-18T23:12:59Z</dcterms:modified>
</cp:coreProperties>
</file>

<file path=docProps/thumbnail.jpeg>
</file>